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20" r:id="rId1"/>
    <p:sldMasterId id="2147483725" r:id="rId2"/>
    <p:sldMasterId id="2147483730" r:id="rId3"/>
  </p:sldMasterIdLst>
  <p:notesMasterIdLst>
    <p:notesMasterId r:id="rId29"/>
  </p:notesMasterIdLst>
  <p:sldIdLst>
    <p:sldId id="293" r:id="rId4"/>
    <p:sldId id="294" r:id="rId5"/>
    <p:sldId id="295" r:id="rId6"/>
    <p:sldId id="296" r:id="rId7"/>
    <p:sldId id="297" r:id="rId8"/>
    <p:sldId id="298" r:id="rId9"/>
    <p:sldId id="301" r:id="rId10"/>
    <p:sldId id="302" r:id="rId11"/>
    <p:sldId id="290" r:id="rId12"/>
    <p:sldId id="291" r:id="rId13"/>
    <p:sldId id="287" r:id="rId14"/>
    <p:sldId id="303" r:id="rId15"/>
    <p:sldId id="304" r:id="rId16"/>
    <p:sldId id="305" r:id="rId17"/>
    <p:sldId id="306" r:id="rId18"/>
    <p:sldId id="289" r:id="rId19"/>
    <p:sldId id="307" r:id="rId20"/>
    <p:sldId id="308" r:id="rId21"/>
    <p:sldId id="309" r:id="rId22"/>
    <p:sldId id="310" r:id="rId23"/>
    <p:sldId id="285" r:id="rId24"/>
    <p:sldId id="269" r:id="rId25"/>
    <p:sldId id="299" r:id="rId26"/>
    <p:sldId id="300" r:id="rId27"/>
    <p:sldId id="31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282" y="7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5B48E6-155E-40F1-BC59-3D1FA4897721}" type="datetimeFigureOut">
              <a:rPr lang="en-US" smtClean="0"/>
              <a:pPr/>
              <a:t>4/28/2018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035F2D-C1FC-4F1C-861F-1572CCE7FB13}" type="slidenum">
              <a:rPr lang="en-US" smtClean="0"/>
              <a:pPr/>
              <a:t>‹#›</a:t>
            </a:fld>
            <a:endParaRPr lang="en-US"/>
          </a:p>
        </p:txBody>
      </p:sp>
    </p:spTree>
    <p:extLst>
      <p:ext uri="{BB962C8B-B14F-4D97-AF65-F5344CB8AC3E}">
        <p14:creationId xmlns:p14="http://schemas.microsoft.com/office/powerpoint/2010/main" val="264688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8035F2D-C1FC-4F1C-861F-1572CCE7FB13}" type="slidenum">
              <a:rPr lang="en-US" smtClean="0"/>
              <a:pPr/>
              <a:t>0</a:t>
            </a:fld>
            <a:endParaRPr lang="en-US"/>
          </a:p>
        </p:txBody>
      </p:sp>
    </p:spTree>
    <p:extLst>
      <p:ext uri="{BB962C8B-B14F-4D97-AF65-F5344CB8AC3E}">
        <p14:creationId xmlns:p14="http://schemas.microsoft.com/office/powerpoint/2010/main" val="678548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ea typeface="MS PGothic" pitchFamily="34" charset="-128"/>
              </a:defRPr>
            </a:lvl1pPr>
          </a:lstStyle>
          <a:p>
            <a:pPr>
              <a:defRPr/>
            </a:pPr>
            <a:fld id="{7953BCD1-A107-4635-A641-D7EBBFB5F08E}" type="datetime1">
              <a:rPr lang="en-IN"/>
              <a:pPr>
                <a:defRPr/>
              </a:pPr>
              <a:t>28-04-2018</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MS PGothic" pitchFamily="34" charset="-128"/>
              </a:defRPr>
            </a:lvl1pPr>
          </a:lstStyle>
          <a:p>
            <a:pPr>
              <a:defRPr/>
            </a:pPr>
            <a:endParaRPr lang="en-US"/>
          </a:p>
        </p:txBody>
      </p:sp>
      <p:sp>
        <p:nvSpPr>
          <p:cNvPr id="6" name="Slide Number Placeholder 5"/>
          <p:cNvSpPr>
            <a:spLocks noGrp="1"/>
          </p:cNvSpPr>
          <p:nvPr>
            <p:ph type="sldNum" sz="quarter" idx="12"/>
          </p:nvPr>
        </p:nvSpPr>
        <p:spPr>
          <a:xfrm>
            <a:off x="6858000" y="6035675"/>
            <a:ext cx="2133600" cy="365125"/>
          </a:xfrm>
        </p:spPr>
        <p:txBody>
          <a:bodyPr/>
          <a:lstStyle>
            <a:lvl1pPr eaLnBrk="0" fontAlgn="base" hangingPunct="0">
              <a:spcBef>
                <a:spcPct val="0"/>
              </a:spcBef>
              <a:spcAft>
                <a:spcPct val="0"/>
              </a:spcAft>
              <a:defRPr>
                <a:solidFill>
                  <a:schemeClr val="bg1"/>
                </a:solidFill>
                <a:latin typeface="Times New Roman" panose="02020603050405020304" pitchFamily="18" charset="0"/>
                <a:ea typeface="MS PGothic" pitchFamily="34" charset="-128"/>
                <a:cs typeface="Times New Roman" panose="02020603050405020304" pitchFamily="18" charset="0"/>
              </a:defRPr>
            </a:lvl1pPr>
          </a:lstStyle>
          <a:p>
            <a:pPr>
              <a:defRPr/>
            </a:pPr>
            <a:fld id="{4A5F60BD-C0DB-4156-88B3-7B0E77490F07}"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62088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smtClean="0"/>
            </a:lvl1pPr>
          </a:lstStyle>
          <a:p>
            <a:fld id="{1D8BD707-D9CF-40AE-B4C6-C98DA3205C09}" type="datetimeFigureOut">
              <a:rPr lang="en-US"/>
              <a:pPr/>
              <a:t>4/28/2018</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a:xfrm>
            <a:off x="6915150" y="6016625"/>
            <a:ext cx="2133600" cy="365125"/>
          </a:xfrm>
        </p:spPr>
        <p:txBody>
          <a:bodyPr/>
          <a:lstStyle>
            <a:lvl1pPr>
              <a:defRPr>
                <a:solidFill>
                  <a:schemeClr val="bg1"/>
                </a:solidFill>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59089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3"/>
          <p:cNvSpPr>
            <a:spLocks noGrp="1"/>
          </p:cNvSpPr>
          <p:nvPr>
            <p:ph type="dt" sz="half" idx="10"/>
          </p:nvPr>
        </p:nvSpPr>
        <p:spPr/>
        <p:txBody>
          <a:bodyPr/>
          <a:lstStyle>
            <a:lvl1pPr>
              <a:defRPr smtClean="0"/>
            </a:lvl1pPr>
          </a:lstStyle>
          <a:p>
            <a:fld id="{1D8BD707-D9CF-40AE-B4C6-C98DA3205C09}" type="datetimeFigureOut">
              <a:rPr lang="en-US"/>
              <a:pPr/>
              <a:t>4/28/2018</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77035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4133281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smtClean="0"/>
            </a:lvl1pPr>
          </a:lstStyle>
          <a:p>
            <a:pPr>
              <a:defRPr/>
            </a:pPr>
            <a:fld id="{41799E89-C2F8-468B-AA41-CFC29C5FB373}" type="datetime1">
              <a:rPr lang="en-IN"/>
              <a:pPr>
                <a:defRPr/>
              </a:pPr>
              <a:t>28-04-2018</a:t>
            </a:fld>
            <a:endParaRPr lang="en-IN"/>
          </a:p>
        </p:txBody>
      </p:sp>
      <p:sp>
        <p:nvSpPr>
          <p:cNvPr id="3" name="Footer Placeholder 4"/>
          <p:cNvSpPr>
            <a:spLocks noGrp="1"/>
          </p:cNvSpPr>
          <p:nvPr>
            <p:ph type="ftr" sz="quarter" idx="11"/>
          </p:nvPr>
        </p:nvSpPr>
        <p:spPr/>
        <p:txBody>
          <a:bodyPr/>
          <a:lstStyle>
            <a:lvl1pPr>
              <a:defRPr/>
            </a:lvl1pPr>
          </a:lstStyle>
          <a:p>
            <a:pPr>
              <a:defRPr/>
            </a:pPr>
            <a:endParaRPr lang="en-IN"/>
          </a:p>
        </p:txBody>
      </p:sp>
      <p:sp>
        <p:nvSpPr>
          <p:cNvPr id="4" name="Slide Number Placeholder 5"/>
          <p:cNvSpPr>
            <a:spLocks noGrp="1"/>
          </p:cNvSpPr>
          <p:nvPr>
            <p:ph type="sldNum" sz="quarter" idx="12"/>
          </p:nvPr>
        </p:nvSpPr>
        <p:spPr>
          <a:xfrm>
            <a:off x="6915150" y="6016625"/>
            <a:ext cx="2133600" cy="365125"/>
          </a:xfrm>
        </p:spPr>
        <p:txBody>
          <a:bodyPr/>
          <a:lstStyle>
            <a:lvl1pPr>
              <a:defRPr>
                <a:solidFill>
                  <a:schemeClr val="bg1"/>
                </a:solidFill>
              </a:defRPr>
            </a:lvl1pPr>
          </a:lstStyle>
          <a:p>
            <a:pPr>
              <a:defRPr/>
            </a:pPr>
            <a:fld id="{F607D1C2-E102-477D-AEC8-364F47D5132E}" type="slidenum">
              <a:rPr lang="en-IN">
                <a:solidFill>
                  <a:prstClr val="white"/>
                </a:solidFill>
              </a:rPr>
              <a:pPr>
                <a:defRPr/>
              </a:pPr>
              <a:t>‹#›</a:t>
            </a:fld>
            <a:endParaRPr lang="en-IN" dirty="0">
              <a:solidFill>
                <a:prstClr val="white"/>
              </a:solidFill>
            </a:endParaRPr>
          </a:p>
        </p:txBody>
      </p:sp>
    </p:spTree>
    <p:extLst>
      <p:ext uri="{BB962C8B-B14F-4D97-AF65-F5344CB8AC3E}">
        <p14:creationId xmlns:p14="http://schemas.microsoft.com/office/powerpoint/2010/main" val="75208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3"/>
          <p:cNvSpPr>
            <a:spLocks noGrp="1"/>
          </p:cNvSpPr>
          <p:nvPr>
            <p:ph type="dt" sz="half" idx="10"/>
          </p:nvPr>
        </p:nvSpPr>
        <p:spPr/>
        <p:txBody>
          <a:bodyPr/>
          <a:lstStyle>
            <a:lvl1pPr>
              <a:defRPr smtClean="0"/>
            </a:lvl1pPr>
          </a:lstStyle>
          <a:p>
            <a:pPr>
              <a:defRPr/>
            </a:pPr>
            <a:fld id="{5A809A7D-D9BF-467A-B123-156112558B54}" type="datetime1">
              <a:rPr lang="en-IN"/>
              <a:pPr>
                <a:defRPr/>
              </a:pPr>
              <a:t>28-04-2018</a:t>
            </a:fld>
            <a:endParaRPr lang="en-IN"/>
          </a:p>
        </p:txBody>
      </p:sp>
      <p:sp>
        <p:nvSpPr>
          <p:cNvPr id="4" name="Footer Placeholder 4"/>
          <p:cNvSpPr>
            <a:spLocks noGrp="1"/>
          </p:cNvSpPr>
          <p:nvPr>
            <p:ph type="ftr" sz="quarter" idx="11"/>
          </p:nvPr>
        </p:nvSpPr>
        <p:spPr/>
        <p:txBody>
          <a:bodyPr/>
          <a:lstStyle>
            <a:lvl1pPr>
              <a:defRPr/>
            </a:lvl1pPr>
          </a:lstStyle>
          <a:p>
            <a:pPr>
              <a:defRPr/>
            </a:pPr>
            <a:endParaRPr lang="en-IN"/>
          </a:p>
        </p:txBody>
      </p:sp>
      <p:sp>
        <p:nvSpPr>
          <p:cNvPr id="5" name="Slide Number Placeholder 5"/>
          <p:cNvSpPr>
            <a:spLocks noGrp="1"/>
          </p:cNvSpPr>
          <p:nvPr>
            <p:ph type="sldNum" sz="quarter" idx="12"/>
          </p:nvPr>
        </p:nvSpPr>
        <p:spPr/>
        <p:txBody>
          <a:bodyPr/>
          <a:lstStyle>
            <a:lvl1pPr>
              <a:defRPr>
                <a:solidFill>
                  <a:schemeClr val="bg1"/>
                </a:solidFill>
              </a:defRPr>
            </a:lvl1pPr>
          </a:lstStyle>
          <a:p>
            <a:pPr>
              <a:defRPr/>
            </a:pPr>
            <a:fld id="{69393253-7F59-4D95-AAEF-94ED1F8FA845}" type="slidenum">
              <a:rPr lang="en-IN">
                <a:solidFill>
                  <a:prstClr val="white"/>
                </a:solidFill>
              </a:rPr>
              <a:pPr>
                <a:defRPr/>
              </a:pPr>
              <a:t>‹#›</a:t>
            </a:fld>
            <a:endParaRPr lang="en-IN" dirty="0">
              <a:solidFill>
                <a:prstClr val="white"/>
              </a:solidFill>
            </a:endParaRPr>
          </a:p>
        </p:txBody>
      </p:sp>
    </p:spTree>
    <p:extLst>
      <p:ext uri="{BB962C8B-B14F-4D97-AF65-F5344CB8AC3E}">
        <p14:creationId xmlns:p14="http://schemas.microsoft.com/office/powerpoint/2010/main" val="131085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207717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ea typeface="MS PGothic" pitchFamily="34" charset="-128"/>
              </a:defRPr>
            </a:lvl1pPr>
          </a:lstStyle>
          <a:p>
            <a:fld id="{1D8BD707-D9CF-40AE-B4C6-C98DA3205C09}" type="datetimeFigureOut">
              <a:rPr lang="en-US"/>
              <a:pPr/>
              <a:t>4/28/2018</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MS PGothic" pitchFamily="34" charset="-128"/>
              </a:defRPr>
            </a:lvl1pPr>
          </a:lstStyle>
          <a:p>
            <a:endParaRPr lang="en-US"/>
          </a:p>
        </p:txBody>
      </p:sp>
      <p:sp>
        <p:nvSpPr>
          <p:cNvPr id="6" name="Slide Number Placeholder 5"/>
          <p:cNvSpPr>
            <a:spLocks noGrp="1"/>
          </p:cNvSpPr>
          <p:nvPr>
            <p:ph type="sldNum" sz="quarter" idx="12"/>
          </p:nvPr>
        </p:nvSpPr>
        <p:spPr>
          <a:xfrm>
            <a:off x="6858000" y="6035675"/>
            <a:ext cx="2133600" cy="365125"/>
          </a:xfrm>
        </p:spPr>
        <p:txBody>
          <a:bodyPr/>
          <a:lstStyle>
            <a:lvl1pPr eaLnBrk="0" fontAlgn="base" hangingPunct="0">
              <a:spcBef>
                <a:spcPct val="0"/>
              </a:spcBef>
              <a:spcAft>
                <a:spcPct val="0"/>
              </a:spcAft>
              <a:defRPr>
                <a:solidFill>
                  <a:schemeClr val="bg1"/>
                </a:solidFill>
                <a:latin typeface="Times New Roman" panose="02020603050405020304" pitchFamily="18" charset="0"/>
                <a:ea typeface="MS PGothic" pitchFamily="34" charset="-128"/>
                <a:cs typeface="Times New Roman" panose="02020603050405020304" pitchFamily="18" charset="0"/>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1282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smtClean="0"/>
            </a:lvl1pPr>
          </a:lstStyle>
          <a:p>
            <a:fld id="{1D8BD707-D9CF-40AE-B4C6-C98DA3205C09}" type="datetimeFigureOut">
              <a:rPr lang="en-US"/>
              <a:pPr/>
              <a:t>4/28/2018</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a:xfrm>
            <a:off x="6915150" y="6016625"/>
            <a:ext cx="2133600" cy="365125"/>
          </a:xfrm>
        </p:spPr>
        <p:txBody>
          <a:bodyPr/>
          <a:lstStyle>
            <a:lvl1pPr>
              <a:defRPr>
                <a:solidFill>
                  <a:schemeClr val="bg1"/>
                </a:solidFill>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35988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3"/>
          <p:cNvSpPr>
            <a:spLocks noGrp="1"/>
          </p:cNvSpPr>
          <p:nvPr>
            <p:ph type="dt" sz="half" idx="10"/>
          </p:nvPr>
        </p:nvSpPr>
        <p:spPr/>
        <p:txBody>
          <a:bodyPr/>
          <a:lstStyle>
            <a:lvl1pPr>
              <a:defRPr smtClean="0"/>
            </a:lvl1pPr>
          </a:lstStyle>
          <a:p>
            <a:fld id="{1D8BD707-D9CF-40AE-B4C6-C98DA3205C09}" type="datetimeFigureOut">
              <a:rPr lang="en-US"/>
              <a:pPr/>
              <a:t>4/28/2018</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4656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52578" name="Rectangle 2"/>
          <p:cNvSpPr>
            <a:spLocks noGrp="1" noChangeArrowheads="1"/>
          </p:cNvSpPr>
          <p:nvPr>
            <p:ph type="ctrTitle"/>
          </p:nvPr>
        </p:nvSpPr>
        <p:spPr>
          <a:xfrm>
            <a:off x="685800" y="685800"/>
            <a:ext cx="7772400" cy="2127250"/>
          </a:xfrm>
        </p:spPr>
        <p:txBody>
          <a:bodyPr/>
          <a:lstStyle>
            <a:lvl1pPr>
              <a:defRPr sz="3200" b="1">
                <a:latin typeface="Times New Roman" panose="02020603050405020304" pitchFamily="18" charset="0"/>
                <a:cs typeface="Times New Roman" panose="02020603050405020304" pitchFamily="18" charset="0"/>
              </a:defRPr>
            </a:lvl1pPr>
          </a:lstStyle>
          <a:p>
            <a:r>
              <a:rPr lang="en-US" dirty="0"/>
              <a:t>Click to edit Master title style</a:t>
            </a:r>
          </a:p>
        </p:txBody>
      </p:sp>
    </p:spTree>
    <p:extLst>
      <p:ext uri="{BB962C8B-B14F-4D97-AF65-F5344CB8AC3E}">
        <p14:creationId xmlns:p14="http://schemas.microsoft.com/office/powerpoint/2010/main" val="1946400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ea typeface="MS PGothic" pitchFamily="34" charset="-128"/>
              </a:defRPr>
            </a:lvl1pPr>
          </a:lstStyle>
          <a:p>
            <a:fld id="{1D8BD707-D9CF-40AE-B4C6-C98DA3205C09}" type="datetimeFigureOut">
              <a:rPr lang="en-US"/>
              <a:pPr/>
              <a:t>4/28/2018</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ea typeface="MS PGothic" pitchFamily="34" charset="-128"/>
              </a:defRPr>
            </a:lvl1pPr>
          </a:lstStyle>
          <a:p>
            <a:endParaRPr lang="en-US"/>
          </a:p>
        </p:txBody>
      </p:sp>
      <p:sp>
        <p:nvSpPr>
          <p:cNvPr id="6" name="Slide Number Placeholder 5"/>
          <p:cNvSpPr>
            <a:spLocks noGrp="1"/>
          </p:cNvSpPr>
          <p:nvPr>
            <p:ph type="sldNum" sz="quarter" idx="12"/>
          </p:nvPr>
        </p:nvSpPr>
        <p:spPr>
          <a:xfrm>
            <a:off x="6858000" y="6035675"/>
            <a:ext cx="2133600" cy="365125"/>
          </a:xfrm>
        </p:spPr>
        <p:txBody>
          <a:bodyPr/>
          <a:lstStyle>
            <a:lvl1pPr eaLnBrk="0" fontAlgn="base" hangingPunct="0">
              <a:spcBef>
                <a:spcPct val="0"/>
              </a:spcBef>
              <a:spcAft>
                <a:spcPct val="0"/>
              </a:spcAft>
              <a:defRPr>
                <a:solidFill>
                  <a:schemeClr val="bg1"/>
                </a:solidFill>
                <a:latin typeface="Times New Roman" panose="02020603050405020304" pitchFamily="18" charset="0"/>
                <a:ea typeface="MS PGothic" pitchFamily="34" charset="-128"/>
                <a:cs typeface="Times New Roman" panose="02020603050405020304" pitchFamily="18" charset="0"/>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73327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733550" y="274638"/>
            <a:ext cx="69532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ea typeface="+mn-ea"/>
              </a:defRPr>
            </a:lvl1pPr>
          </a:lstStyle>
          <a:p>
            <a:pPr>
              <a:defRPr/>
            </a:pPr>
            <a:fld id="{7B11D2B0-2B4E-4647-B4D0-AFE51A8E3CE3}" type="datetime1">
              <a:rPr lang="en-IN"/>
              <a:pPr>
                <a:defRPr/>
              </a:pPr>
              <a:t>28-04-2018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mn-ea"/>
              </a:defRPr>
            </a:lvl1pPr>
          </a:lstStyle>
          <a:p>
            <a:pPr>
              <a:defRPr/>
            </a:pPr>
            <a:endParaRPr lang="en-US"/>
          </a:p>
        </p:txBody>
      </p:sp>
      <p:sp>
        <p:nvSpPr>
          <p:cNvPr id="6" name="Slide Number Placeholder 5"/>
          <p:cNvSpPr>
            <a:spLocks noGrp="1"/>
          </p:cNvSpPr>
          <p:nvPr>
            <p:ph type="sldNum" sz="quarter" idx="4"/>
          </p:nvPr>
        </p:nvSpPr>
        <p:spPr>
          <a:xfrm>
            <a:off x="6877050" y="6035675"/>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400" b="1">
                <a:solidFill>
                  <a:schemeClr val="bg1"/>
                </a:solidFill>
                <a:latin typeface="Times New Roman" panose="02020603050405020304" pitchFamily="18" charset="0"/>
                <a:ea typeface="+mn-ea"/>
                <a:cs typeface="Times New Roman" panose="02020603050405020304" pitchFamily="18" charset="0"/>
              </a:defRPr>
            </a:lvl1pPr>
          </a:lstStyle>
          <a:p>
            <a:pPr>
              <a:defRPr/>
            </a:pPr>
            <a:fld id="{4FB7553A-9FEF-4BD3-8874-67994D321735}"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96585903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Lst>
  <p:hf hdr="0" ftr="0" dt="0"/>
  <p:txStyles>
    <p:titleStyle>
      <a:lvl1pPr algn="ctr" rtl="0" eaLnBrk="0" fontAlgn="base" hangingPunct="0">
        <a:spcBef>
          <a:spcPct val="0"/>
        </a:spcBef>
        <a:spcAft>
          <a:spcPct val="0"/>
        </a:spcAft>
        <a:defRPr sz="3200" b="1" kern="1200">
          <a:solidFill>
            <a:schemeClr val="tx1"/>
          </a:solidFill>
          <a:latin typeface="Times New Roman" panose="02020603050405020304" pitchFamily="18" charset="0"/>
          <a:ea typeface="+mj-ea"/>
          <a:cs typeface="Times New Roman" panose="02020603050405020304" pitchFamily="18" charset="0"/>
        </a:defRPr>
      </a:lvl1pPr>
      <a:lvl2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2pPr>
      <a:lvl3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3pPr>
      <a:lvl4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4pPr>
      <a:lvl5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733550" y="274638"/>
            <a:ext cx="69532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ea typeface="+mn-ea"/>
              </a:defRPr>
            </a:lvl1pPr>
          </a:lstStyle>
          <a:p>
            <a:fld id="{1D8BD707-D9CF-40AE-B4C6-C98DA3205C09}" type="datetimeFigureOut">
              <a:rPr lang="en-US"/>
              <a:pPr/>
              <a:t>4/28/2018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mn-ea"/>
              </a:defRPr>
            </a:lvl1pPr>
          </a:lstStyle>
          <a:p>
            <a:endParaRPr lang="en-US"/>
          </a:p>
        </p:txBody>
      </p:sp>
      <p:sp>
        <p:nvSpPr>
          <p:cNvPr id="6" name="Slide Number Placeholder 5"/>
          <p:cNvSpPr>
            <a:spLocks noGrp="1"/>
          </p:cNvSpPr>
          <p:nvPr>
            <p:ph type="sldNum" sz="quarter" idx="4"/>
          </p:nvPr>
        </p:nvSpPr>
        <p:spPr>
          <a:xfrm>
            <a:off x="6877050" y="6035675"/>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400" b="1">
                <a:solidFill>
                  <a:schemeClr val="bg1"/>
                </a:solidFill>
                <a:latin typeface="Times New Roman" panose="02020603050405020304" pitchFamily="18" charset="0"/>
                <a:ea typeface="+mn-ea"/>
                <a:cs typeface="Times New Roman" panose="02020603050405020304" pitchFamily="18" charset="0"/>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8549548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ctr" rtl="0" eaLnBrk="0" fontAlgn="base" hangingPunct="0">
        <a:spcBef>
          <a:spcPct val="0"/>
        </a:spcBef>
        <a:spcAft>
          <a:spcPct val="0"/>
        </a:spcAft>
        <a:defRPr sz="3200" b="1" kern="1200">
          <a:solidFill>
            <a:schemeClr val="tx1"/>
          </a:solidFill>
          <a:latin typeface="Times New Roman" panose="02020603050405020304" pitchFamily="18" charset="0"/>
          <a:ea typeface="+mj-ea"/>
          <a:cs typeface="Times New Roman" panose="02020603050405020304" pitchFamily="18" charset="0"/>
        </a:defRPr>
      </a:lvl1pPr>
      <a:lvl2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2pPr>
      <a:lvl3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3pPr>
      <a:lvl4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4pPr>
      <a:lvl5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733550" y="274638"/>
            <a:ext cx="69532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ea typeface="+mn-ea"/>
              </a:defRPr>
            </a:lvl1pPr>
          </a:lstStyle>
          <a:p>
            <a:fld id="{1D8BD707-D9CF-40AE-B4C6-C98DA3205C09}" type="datetimeFigureOut">
              <a:rPr lang="en-US"/>
              <a:pPr/>
              <a:t>4/28/2018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ea typeface="+mn-ea"/>
              </a:defRPr>
            </a:lvl1pPr>
          </a:lstStyle>
          <a:p>
            <a:endParaRPr lang="en-US"/>
          </a:p>
        </p:txBody>
      </p:sp>
      <p:sp>
        <p:nvSpPr>
          <p:cNvPr id="6" name="Slide Number Placeholder 5"/>
          <p:cNvSpPr>
            <a:spLocks noGrp="1"/>
          </p:cNvSpPr>
          <p:nvPr>
            <p:ph type="sldNum" sz="quarter" idx="4"/>
          </p:nvPr>
        </p:nvSpPr>
        <p:spPr>
          <a:xfrm>
            <a:off x="6877050" y="6035675"/>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400" b="1">
                <a:solidFill>
                  <a:schemeClr val="bg1"/>
                </a:solidFill>
                <a:latin typeface="Times New Roman" panose="02020603050405020304" pitchFamily="18" charset="0"/>
                <a:ea typeface="+mn-ea"/>
                <a:cs typeface="Times New Roman" panose="02020603050405020304" pitchFamily="18" charset="0"/>
              </a:defRPr>
            </a:lvl1pPr>
          </a:lstStyle>
          <a:p>
            <a:fld id="{B6F15528-21DE-4FAA-801E-634DDDAF4B2B}"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2024630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Lst>
  <p:txStyles>
    <p:titleStyle>
      <a:lvl1pPr algn="ctr" rtl="0" eaLnBrk="0" fontAlgn="base" hangingPunct="0">
        <a:spcBef>
          <a:spcPct val="0"/>
        </a:spcBef>
        <a:spcAft>
          <a:spcPct val="0"/>
        </a:spcAft>
        <a:defRPr sz="3200" b="1" kern="1200">
          <a:solidFill>
            <a:schemeClr val="tx1"/>
          </a:solidFill>
          <a:latin typeface="Times New Roman" panose="02020603050405020304" pitchFamily="18" charset="0"/>
          <a:ea typeface="+mj-ea"/>
          <a:cs typeface="Times New Roman" panose="02020603050405020304" pitchFamily="18" charset="0"/>
        </a:defRPr>
      </a:lvl1pPr>
      <a:lvl2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2pPr>
      <a:lvl3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3pPr>
      <a:lvl4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4pPr>
      <a:lvl5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0" fontAlgn="base" hangingPunct="0">
        <a:spcBef>
          <a:spcPct val="20000"/>
        </a:spcBef>
        <a:spcAft>
          <a:spcPct val="0"/>
        </a:spcAft>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www.cropnutrition.com/" TargetMode="External"/><Relationship Id="rId2" Type="http://schemas.openxmlformats.org/officeDocument/2006/relationships/hyperlink" Target="https://en.wikipedia.org/wiki/Soil_fertility" TargetMode="External"/><Relationship Id="rId1" Type="http://schemas.openxmlformats.org/officeDocument/2006/relationships/slideLayout" Target="../slideLayouts/slideLayout1.xml"/><Relationship Id="rId6" Type="http://schemas.openxmlformats.org/officeDocument/2006/relationships/hyperlink" Target="https://www.particle.io/products/hardware/photon-wifi/" TargetMode="External"/><Relationship Id="rId5" Type="http://schemas.openxmlformats.org/officeDocument/2006/relationships/hyperlink" Target="https://www.pioneer.com/home/site/us/agronomy/library/managing-soil-pH" TargetMode="External"/><Relationship Id="rId4" Type="http://schemas.openxmlformats.org/officeDocument/2006/relationships/hyperlink" Target="https://www.hunker.com/12148559/how-to-test-soil-ph-with-ph-paper"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524000" y="0"/>
            <a:ext cx="7620000" cy="1569660"/>
          </a:xfrm>
          <a:prstGeom prst="rect">
            <a:avLst/>
          </a:prstGeom>
          <a:noFill/>
          <a:ln>
            <a:noFill/>
          </a:ln>
          <a:effectLst/>
          <a:extLst/>
        </p:spPr>
        <p:txBody>
          <a:bodyPr wrap="square">
            <a:spAutoFit/>
          </a:bodyPr>
          <a:lstStyle>
            <a:lvl1pPr eaLnBrk="0" hangingPunct="0">
              <a:defRPr sz="2000">
                <a:solidFill>
                  <a:schemeClr val="tx1"/>
                </a:solidFill>
                <a:latin typeface="Times New Roman" pitchFamily="18" charset="0"/>
              </a:defRPr>
            </a:lvl1pPr>
            <a:lvl2pPr marL="742950" indent="-285750" eaLnBrk="0" hangingPunct="0">
              <a:defRPr sz="2000">
                <a:solidFill>
                  <a:schemeClr val="tx1"/>
                </a:solidFill>
                <a:latin typeface="Times New Roman" pitchFamily="18" charset="0"/>
              </a:defRPr>
            </a:lvl2pPr>
            <a:lvl3pPr marL="1143000" indent="-228600" eaLnBrk="0" hangingPunct="0">
              <a:defRPr sz="2000">
                <a:solidFill>
                  <a:schemeClr val="tx1"/>
                </a:solidFill>
                <a:latin typeface="Times New Roman" pitchFamily="18" charset="0"/>
              </a:defRPr>
            </a:lvl3pPr>
            <a:lvl4pPr marL="1600200" indent="-228600" eaLnBrk="0" hangingPunct="0">
              <a:defRPr sz="2000">
                <a:solidFill>
                  <a:schemeClr val="tx1"/>
                </a:solidFill>
                <a:latin typeface="Times New Roman" pitchFamily="18" charset="0"/>
              </a:defRPr>
            </a:lvl4pPr>
            <a:lvl5pPr marL="2057400" indent="-228600" eaLnBrk="0" hangingPunct="0">
              <a:defRPr sz="2000">
                <a:solidFill>
                  <a:schemeClr val="tx1"/>
                </a:solidFill>
                <a:latin typeface="Times New Roman" pitchFamily="18" charset="0"/>
              </a:defRPr>
            </a:lvl5pPr>
            <a:lvl6pPr marL="2514600" indent="-228600" eaLnBrk="0" fontAlgn="base" hangingPunct="0">
              <a:spcBef>
                <a:spcPct val="0"/>
              </a:spcBef>
              <a:spcAft>
                <a:spcPct val="0"/>
              </a:spcAft>
              <a:defRPr sz="2000">
                <a:solidFill>
                  <a:schemeClr val="tx1"/>
                </a:solidFill>
                <a:latin typeface="Times New Roman" pitchFamily="18" charset="0"/>
              </a:defRPr>
            </a:lvl6pPr>
            <a:lvl7pPr marL="2971800" indent="-228600" eaLnBrk="0" fontAlgn="base" hangingPunct="0">
              <a:spcBef>
                <a:spcPct val="0"/>
              </a:spcBef>
              <a:spcAft>
                <a:spcPct val="0"/>
              </a:spcAft>
              <a:defRPr sz="2000">
                <a:solidFill>
                  <a:schemeClr val="tx1"/>
                </a:solidFill>
                <a:latin typeface="Times New Roman" pitchFamily="18" charset="0"/>
              </a:defRPr>
            </a:lvl7pPr>
            <a:lvl8pPr marL="3429000" indent="-228600" eaLnBrk="0" fontAlgn="base" hangingPunct="0">
              <a:spcBef>
                <a:spcPct val="0"/>
              </a:spcBef>
              <a:spcAft>
                <a:spcPct val="0"/>
              </a:spcAft>
              <a:defRPr sz="2000">
                <a:solidFill>
                  <a:schemeClr val="tx1"/>
                </a:solidFill>
                <a:latin typeface="Times New Roman" pitchFamily="18" charset="0"/>
              </a:defRPr>
            </a:lvl8pPr>
            <a:lvl9pPr marL="3886200" indent="-228600" eaLnBrk="0" fontAlgn="base" hangingPunct="0">
              <a:spcBef>
                <a:spcPct val="0"/>
              </a:spcBef>
              <a:spcAft>
                <a:spcPct val="0"/>
              </a:spcAft>
              <a:defRPr sz="2000">
                <a:solidFill>
                  <a:schemeClr val="tx1"/>
                </a:solidFill>
                <a:latin typeface="Times New Roman" pitchFamily="18" charset="0"/>
              </a:defRPr>
            </a:lvl9pPr>
          </a:lstStyle>
          <a:p>
            <a:pPr algn="ctr" eaLnBrk="1" hangingPunct="1">
              <a:lnSpc>
                <a:spcPct val="150000"/>
              </a:lnSpc>
              <a:defRPr/>
            </a:pPr>
            <a:r>
              <a:rPr lang="en-IN" sz="3200" b="1" dirty="0" smtClean="0">
                <a:solidFill>
                  <a:schemeClr val="accent1">
                    <a:lumMod val="75000"/>
                  </a:schemeClr>
                </a:solidFill>
              </a:rPr>
              <a:t>SWAMI VIVEKANAND COLLEGE OF ENGINEERING, INDORE</a:t>
            </a:r>
            <a:endParaRPr lang="en-US" sz="1200" b="1" dirty="0" smtClean="0">
              <a:solidFill>
                <a:srgbClr val="FF0000"/>
              </a:solidFill>
            </a:endParaRPr>
          </a:p>
        </p:txBody>
      </p:sp>
      <p:sp>
        <p:nvSpPr>
          <p:cNvPr id="4" name="Text Box 2"/>
          <p:cNvSpPr txBox="1">
            <a:spLocks noChangeArrowheads="1"/>
          </p:cNvSpPr>
          <p:nvPr/>
        </p:nvSpPr>
        <p:spPr bwMode="auto">
          <a:xfrm>
            <a:off x="0" y="1752600"/>
            <a:ext cx="9144000" cy="2862322"/>
          </a:xfrm>
          <a:prstGeom prst="rect">
            <a:avLst/>
          </a:prstGeom>
          <a:noFill/>
          <a:ln w="9525">
            <a:noFill/>
            <a:miter lim="800000"/>
            <a:headEnd/>
            <a:tailEnd/>
          </a:ln>
        </p:spPr>
        <p:txBody>
          <a:bodyPr wrap="square">
            <a:spAutoFit/>
          </a:bodyPr>
          <a:lstStyle/>
          <a:p>
            <a:pPr algn="ctr">
              <a:lnSpc>
                <a:spcPct val="150000"/>
              </a:lnSpc>
            </a:pPr>
            <a:r>
              <a:rPr lang="en-IN" sz="3000" b="1" dirty="0" smtClean="0">
                <a:latin typeface="Times New Roman" pitchFamily="18" charset="0"/>
                <a:cs typeface="Times New Roman" pitchFamily="18" charset="0"/>
              </a:rPr>
              <a:t>COMPUTER SCIENCE AND ENGINEERING </a:t>
            </a:r>
            <a:r>
              <a:rPr lang="en-IN" sz="3000" b="1" dirty="0">
                <a:latin typeface="Times New Roman" pitchFamily="18" charset="0"/>
                <a:cs typeface="Times New Roman" pitchFamily="18" charset="0"/>
              </a:rPr>
              <a:t>DEPARTMENT </a:t>
            </a:r>
          </a:p>
          <a:p>
            <a:pPr algn="ctr">
              <a:lnSpc>
                <a:spcPct val="150000"/>
              </a:lnSpc>
            </a:pPr>
            <a:r>
              <a:rPr lang="en-IN" sz="3000" b="1" dirty="0" smtClean="0">
                <a:latin typeface="Times New Roman" pitchFamily="18" charset="0"/>
                <a:cs typeface="Times New Roman" pitchFamily="18" charset="0"/>
              </a:rPr>
              <a:t>SESSION </a:t>
            </a:r>
            <a:r>
              <a:rPr lang="en-IN" sz="3000" b="1" dirty="0">
                <a:latin typeface="Times New Roman" pitchFamily="18" charset="0"/>
                <a:cs typeface="Times New Roman" pitchFamily="18" charset="0"/>
              </a:rPr>
              <a:t>: </a:t>
            </a:r>
            <a:r>
              <a:rPr lang="en-IN" sz="3000" b="1" dirty="0" smtClean="0">
                <a:latin typeface="Times New Roman" pitchFamily="18" charset="0"/>
                <a:cs typeface="Times New Roman" pitchFamily="18" charset="0"/>
              </a:rPr>
              <a:t>JAN – MAY 2018</a:t>
            </a:r>
          </a:p>
          <a:p>
            <a:pPr algn="ctr">
              <a:lnSpc>
                <a:spcPct val="150000"/>
              </a:lnSpc>
            </a:pPr>
            <a:r>
              <a:rPr lang="en-US" sz="3000" b="1" dirty="0" smtClean="0">
                <a:solidFill>
                  <a:schemeClr val="accent1">
                    <a:lumMod val="75000"/>
                  </a:schemeClr>
                </a:solidFill>
                <a:latin typeface="Times New Roman" pitchFamily="18" charset="0"/>
                <a:cs typeface="Times New Roman" pitchFamily="18" charset="0"/>
              </a:rPr>
              <a:t>Real Time Analysis of Soil Fertility</a:t>
            </a:r>
            <a:endParaRPr lang="en-US" sz="3000" b="1" dirty="0">
              <a:latin typeface="Times New Roman" pitchFamily="18" charset="0"/>
              <a:cs typeface="Times New Roman" pitchFamily="18" charset="0"/>
            </a:endParaRPr>
          </a:p>
        </p:txBody>
      </p:sp>
      <p:sp>
        <p:nvSpPr>
          <p:cNvPr id="5" name="Text Box 2"/>
          <p:cNvSpPr txBox="1">
            <a:spLocks noChangeArrowheads="1"/>
          </p:cNvSpPr>
          <p:nvPr/>
        </p:nvSpPr>
        <p:spPr bwMode="auto">
          <a:xfrm>
            <a:off x="-304800" y="4808879"/>
            <a:ext cx="8051800" cy="954107"/>
          </a:xfrm>
          <a:prstGeom prst="rect">
            <a:avLst/>
          </a:prstGeom>
          <a:noFill/>
          <a:ln w="9525">
            <a:noFill/>
            <a:miter lim="800000"/>
            <a:headEnd/>
            <a:tailEnd/>
          </a:ln>
        </p:spPr>
        <p:txBody>
          <a:bodyPr wrap="square">
            <a:spAutoFit/>
          </a:bodyPr>
          <a:lstStyle/>
          <a:p>
            <a:pPr algn="ctr"/>
            <a:r>
              <a:rPr lang="en-US" sz="2800" b="1" dirty="0" smtClean="0">
                <a:latin typeface="Times New Roman" pitchFamily="18" charset="0"/>
                <a:cs typeface="Times New Roman" pitchFamily="18" charset="0"/>
              </a:rPr>
              <a:t> </a:t>
            </a:r>
          </a:p>
          <a:p>
            <a:pPr algn="ctr"/>
            <a:r>
              <a:rPr lang="en-US" sz="2800" b="1" dirty="0" smtClean="0">
                <a:latin typeface="Times New Roman" pitchFamily="18" charset="0"/>
                <a:cs typeface="Times New Roman" pitchFamily="18" charset="0"/>
              </a:rPr>
              <a:t> </a:t>
            </a:r>
            <a:endParaRPr lang="en-US" sz="2800" b="1" dirty="0">
              <a:latin typeface="Times New Roman" pitchFamily="18" charset="0"/>
              <a:cs typeface="Times New Roman" pitchFamily="18" charset="0"/>
            </a:endParaRPr>
          </a:p>
        </p:txBody>
      </p:sp>
      <p:sp>
        <p:nvSpPr>
          <p:cNvPr id="6" name="Subtitle 2"/>
          <p:cNvSpPr txBox="1">
            <a:spLocks/>
          </p:cNvSpPr>
          <p:nvPr/>
        </p:nvSpPr>
        <p:spPr>
          <a:xfrm>
            <a:off x="838200" y="4623542"/>
            <a:ext cx="3332162" cy="2767858"/>
          </a:xfrm>
          <a:prstGeom prst="rect">
            <a:avLst/>
          </a:prstGeom>
        </p:spPr>
        <p:txBody>
          <a:bodyP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2400" b="1"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Guided By:</a:t>
            </a:r>
          </a:p>
          <a:p>
            <a:pPr marL="342900" marR="0" lvl="0" indent="-342900" algn="ctr" defTabSz="914400" rtl="0" eaLnBrk="0" fontAlgn="base" latinLnBrk="0" hangingPunct="0">
              <a:lnSpc>
                <a:spcPct val="100000"/>
              </a:lnSpc>
              <a:spcBef>
                <a:spcPct val="20000"/>
              </a:spcBef>
              <a:spcAft>
                <a:spcPct val="0"/>
              </a:spcAft>
              <a:buClrTx/>
              <a:buSzTx/>
              <a:tabLst/>
              <a:defRPr/>
            </a:pPr>
            <a:r>
              <a:rPr lang="en-US" sz="2400" dirty="0" smtClean="0">
                <a:latin typeface="Times New Roman" pitchFamily="18" charset="0"/>
                <a:cs typeface="Times New Roman" pitchFamily="18" charset="0"/>
              </a:rPr>
              <a:t>Mr. Ambrish Srivstav</a:t>
            </a:r>
            <a:endParaRPr lang="en-US" sz="2400" dirty="0">
              <a:latin typeface="Times New Roman" pitchFamily="18" charset="0"/>
              <a:cs typeface="Times New Roman" pitchFamily="18" charset="0"/>
            </a:endParaRPr>
          </a:p>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12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Asst. Prof. Department of CSE</a:t>
            </a:r>
            <a:r>
              <a:rPr kumimoji="0" lang="en-US" sz="1200" b="0" i="0" u="none" strike="noStrike" kern="1200" cap="none" spc="0" normalizeH="0" noProof="0" dirty="0" smtClean="0">
                <a:ln>
                  <a:noFill/>
                </a:ln>
                <a:solidFill>
                  <a:schemeClr val="tx1"/>
                </a:solidFill>
                <a:effectLst/>
                <a:uLnTx/>
                <a:uFillTx/>
                <a:latin typeface="Times New Roman" pitchFamily="18" charset="0"/>
                <a:cs typeface="Times New Roman" pitchFamily="18" charset="0"/>
              </a:rPr>
              <a:t> </a:t>
            </a:r>
          </a:p>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12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SVCE, </a:t>
            </a:r>
            <a:r>
              <a:rPr kumimoji="0" lang="en-US" sz="12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Indore</a:t>
            </a:r>
          </a:p>
          <a:p>
            <a:pPr marL="342900" lvl="0" indent="-342900" algn="ctr" eaLnBrk="0" fontAlgn="base" hangingPunct="0">
              <a:spcBef>
                <a:spcPct val="20000"/>
              </a:spcBef>
              <a:spcAft>
                <a:spcPct val="0"/>
              </a:spcAft>
              <a:defRPr/>
            </a:pPr>
            <a:r>
              <a:rPr lang="en-US" sz="2400" dirty="0">
                <a:latin typeface="Times New Roman" pitchFamily="18" charset="0"/>
                <a:cs typeface="Times New Roman" pitchFamily="18" charset="0"/>
              </a:rPr>
              <a:t>Mr. </a:t>
            </a:r>
            <a:r>
              <a:rPr lang="en-US" sz="2400" dirty="0" smtClean="0">
                <a:latin typeface="Times New Roman" pitchFamily="18" charset="0"/>
                <a:cs typeface="Times New Roman" pitchFamily="18" charset="0"/>
              </a:rPr>
              <a:t>Archit Shukla</a:t>
            </a:r>
            <a:endParaRPr lang="en-US" sz="2400" dirty="0">
              <a:latin typeface="Times New Roman" pitchFamily="18" charset="0"/>
              <a:cs typeface="Times New Roman" pitchFamily="18" charset="0"/>
            </a:endParaRPr>
          </a:p>
          <a:p>
            <a:pPr marL="342900" lvl="0" indent="-342900" algn="ctr" eaLnBrk="0" fontAlgn="base" hangingPunct="0">
              <a:spcBef>
                <a:spcPct val="20000"/>
              </a:spcBef>
              <a:spcAft>
                <a:spcPct val="0"/>
              </a:spcAft>
              <a:defRPr/>
            </a:pPr>
            <a:r>
              <a:rPr lang="en-US" sz="1200" dirty="0">
                <a:latin typeface="Times New Roman" pitchFamily="18" charset="0"/>
                <a:cs typeface="Times New Roman" pitchFamily="18" charset="0"/>
              </a:rPr>
              <a:t>Asst. Prof. Department of CSE </a:t>
            </a:r>
          </a:p>
          <a:p>
            <a:pPr marL="342900" lvl="0" indent="-342900" algn="ctr" eaLnBrk="0" fontAlgn="base" hangingPunct="0">
              <a:spcBef>
                <a:spcPct val="20000"/>
              </a:spcBef>
              <a:spcAft>
                <a:spcPct val="0"/>
              </a:spcAft>
              <a:defRPr/>
            </a:pPr>
            <a:r>
              <a:rPr lang="en-US" sz="1200" dirty="0">
                <a:latin typeface="Times New Roman" pitchFamily="18" charset="0"/>
                <a:cs typeface="Times New Roman" pitchFamily="18" charset="0"/>
              </a:rPr>
              <a:t>SVCE, Indore</a:t>
            </a:r>
          </a:p>
          <a:p>
            <a:pPr marL="342900" marR="0" lvl="0" indent="-342900" algn="ctr" defTabSz="914400" rtl="0" eaLnBrk="0" fontAlgn="base" latinLnBrk="0" hangingPunct="0">
              <a:lnSpc>
                <a:spcPct val="100000"/>
              </a:lnSpc>
              <a:spcBef>
                <a:spcPct val="20000"/>
              </a:spcBef>
              <a:spcAft>
                <a:spcPct val="0"/>
              </a:spcAft>
              <a:buClrTx/>
              <a:buSzTx/>
              <a:tabLst/>
              <a:defRPr/>
            </a:pPr>
            <a:endParaRPr kumimoji="0" lang="en-US"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marL="342900" marR="0" lvl="0" indent="-342900" algn="ctr" defTabSz="914400" rtl="0" eaLnBrk="0" fontAlgn="base" latinLnBrk="0" hangingPunct="0">
              <a:lnSpc>
                <a:spcPct val="100000"/>
              </a:lnSpc>
              <a:spcBef>
                <a:spcPct val="20000"/>
              </a:spcBef>
              <a:spcAft>
                <a:spcPct val="0"/>
              </a:spcAft>
              <a:buClrTx/>
              <a:buSzTx/>
              <a:tabLst/>
              <a:defRPr/>
            </a:pPr>
            <a:endParaRPr kumimoji="0" lang="en-US" sz="2800" b="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7" name="Rectangle 6"/>
          <p:cNvSpPr/>
          <p:nvPr/>
        </p:nvSpPr>
        <p:spPr>
          <a:xfrm>
            <a:off x="4866481" y="4623542"/>
            <a:ext cx="3124200" cy="2234458"/>
          </a:xfrm>
          <a:prstGeom prst="rect">
            <a:avLst/>
          </a:prstGeom>
        </p:spPr>
        <p:txBody>
          <a:bodyPr wrap="square">
            <a:spAutoFit/>
          </a:bodyPr>
          <a:lstStyle/>
          <a:p>
            <a:pPr marL="342900" indent="-342900" algn="ctr" eaLnBrk="0" fontAlgn="base" hangingPunct="0">
              <a:spcBef>
                <a:spcPct val="20000"/>
              </a:spcBef>
              <a:spcAft>
                <a:spcPct val="0"/>
              </a:spcAft>
            </a:pPr>
            <a:r>
              <a:rPr lang="en-US" sz="2400" b="1" dirty="0" smtClean="0">
                <a:latin typeface="Times New Roman" pitchFamily="18" charset="0"/>
                <a:cs typeface="Times New Roman" pitchFamily="18" charset="0"/>
              </a:rPr>
              <a:t>Presented  By:</a:t>
            </a:r>
          </a:p>
          <a:p>
            <a:pPr marL="342900" indent="-342900" algn="ctr" eaLnBrk="0" fontAlgn="base" hangingPunct="0">
              <a:spcBef>
                <a:spcPct val="20000"/>
              </a:spcBef>
              <a:spcAft>
                <a:spcPct val="0"/>
              </a:spcAft>
            </a:pPr>
            <a:r>
              <a:rPr lang="en-US" sz="2800" dirty="0" smtClean="0">
                <a:latin typeface="Times New Roman" pitchFamily="18" charset="0"/>
                <a:cs typeface="Times New Roman" pitchFamily="18" charset="0"/>
              </a:rPr>
              <a:t>Burhanuddin Saify </a:t>
            </a:r>
          </a:p>
          <a:p>
            <a:pPr marL="342900" indent="-342900" algn="ctr" eaLnBrk="0" fontAlgn="base" hangingPunct="0">
              <a:spcBef>
                <a:spcPct val="20000"/>
              </a:spcBef>
              <a:spcAft>
                <a:spcPct val="0"/>
              </a:spcAft>
            </a:pPr>
            <a:r>
              <a:rPr lang="en-US" dirty="0" smtClean="0">
                <a:latin typeface="Times New Roman" pitchFamily="18" charset="0"/>
                <a:cs typeface="Times New Roman" pitchFamily="18" charset="0"/>
              </a:rPr>
              <a:t>(0822CS151025)</a:t>
            </a:r>
          </a:p>
          <a:p>
            <a:pPr marL="342900" indent="-342900" algn="ctr" eaLnBrk="0" fontAlgn="base" hangingPunct="0">
              <a:spcBef>
                <a:spcPct val="20000"/>
              </a:spcBef>
              <a:spcAft>
                <a:spcPct val="0"/>
              </a:spcAft>
            </a:pPr>
            <a:r>
              <a:rPr lang="en-US" sz="2800" dirty="0" smtClean="0">
                <a:latin typeface="Times New Roman" pitchFamily="18" charset="0"/>
                <a:cs typeface="Times New Roman" pitchFamily="18" charset="0"/>
              </a:rPr>
              <a:t>Neeraj Vyas            </a:t>
            </a:r>
          </a:p>
          <a:p>
            <a:pPr marL="342900" indent="-342900" algn="ctr" eaLnBrk="0" fontAlgn="base" hangingPunct="0">
              <a:spcBef>
                <a:spcPct val="20000"/>
              </a:spcBef>
              <a:spcAft>
                <a:spcPct val="0"/>
              </a:spcAft>
            </a:pPr>
            <a:r>
              <a:rPr lang="en-US" dirty="0" smtClean="0">
                <a:latin typeface="Times New Roman" pitchFamily="18" charset="0"/>
                <a:cs typeface="Times New Roman" pitchFamily="18" charset="0"/>
              </a:rPr>
              <a:t>(0822CS151060)</a:t>
            </a:r>
          </a:p>
        </p:txBody>
      </p:sp>
    </p:spTree>
    <p:extLst>
      <p:ext uri="{BB962C8B-B14F-4D97-AF65-F5344CB8AC3E}">
        <p14:creationId xmlns:p14="http://schemas.microsoft.com/office/powerpoint/2010/main" val="1754064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7636"/>
            <a:ext cx="9144000" cy="544513"/>
          </a:xfrm>
        </p:spPr>
        <p:txBody>
          <a:bodyPr/>
          <a:lstStyle/>
          <a:p>
            <a:r>
              <a:rPr lang="en-US" dirty="0" smtClean="0"/>
              <a:t>Use </a:t>
            </a:r>
            <a:r>
              <a:rPr lang="en-US" dirty="0" smtClean="0"/>
              <a:t>Case Diagram</a:t>
            </a:r>
            <a:endParaRPr lang="en-GB" dirty="0"/>
          </a:p>
        </p:txBody>
      </p:sp>
      <p:sp>
        <p:nvSpPr>
          <p:cNvPr id="2" name="Slide Number Placeholder 1"/>
          <p:cNvSpPr>
            <a:spLocks noGrp="1"/>
          </p:cNvSpPr>
          <p:nvPr>
            <p:ph type="sldNum" sz="quarter" idx="12"/>
          </p:nvPr>
        </p:nvSpPr>
        <p:spPr/>
        <p:txBody>
          <a:bodyPr/>
          <a:lstStyle/>
          <a:p>
            <a:pPr>
              <a:defRPr/>
            </a:pPr>
            <a:fld id="{F607D1C2-E102-477D-AEC8-364F47D5132E}" type="slidenum">
              <a:rPr lang="en-IN" smtClean="0">
                <a:solidFill>
                  <a:prstClr val="white"/>
                </a:solidFill>
              </a:rPr>
              <a:pPr>
                <a:defRPr/>
              </a:pPr>
              <a:t>9</a:t>
            </a:fld>
            <a:endParaRPr lang="en-IN" dirty="0">
              <a:solidFill>
                <a:prstClr val="white"/>
              </a:solidFill>
            </a:endParaRPr>
          </a:p>
        </p:txBody>
      </p:sp>
      <p:pic>
        <p:nvPicPr>
          <p:cNvPr id="51" name="Picture 5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676400"/>
            <a:ext cx="6727190" cy="4124960"/>
          </a:xfrm>
          <a:prstGeom prst="rect">
            <a:avLst/>
          </a:prstGeom>
          <a:noFill/>
        </p:spPr>
      </p:pic>
    </p:spTree>
    <p:extLst>
      <p:ext uri="{BB962C8B-B14F-4D97-AF65-F5344CB8AC3E}">
        <p14:creationId xmlns:p14="http://schemas.microsoft.com/office/powerpoint/2010/main" val="1132067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Autofit/>
          </a:bodyPr>
          <a:lstStyle/>
          <a:p>
            <a:r>
              <a:rPr lang="en-US" sz="4000" b="1" dirty="0" smtClean="0"/>
              <a:t>Activity Diagram</a:t>
            </a:r>
            <a:endParaRPr lang="en-US" sz="4000"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a:solidFill>
                  <a:prstClr val="white"/>
                </a:solidFill>
              </a:rPr>
              <a:t>9</a:t>
            </a:r>
          </a:p>
        </p:txBody>
      </p:sp>
      <p:grpSp>
        <p:nvGrpSpPr>
          <p:cNvPr id="6" name="Group 5"/>
          <p:cNvGrpSpPr/>
          <p:nvPr/>
        </p:nvGrpSpPr>
        <p:grpSpPr>
          <a:xfrm>
            <a:off x="2471579" y="1268667"/>
            <a:ext cx="4200842" cy="5041231"/>
            <a:chOff x="0" y="0"/>
            <a:chExt cx="3372485" cy="4202858"/>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025" y="0"/>
              <a:ext cx="3172460" cy="3972560"/>
            </a:xfrm>
            <a:prstGeom prst="rect">
              <a:avLst/>
            </a:prstGeom>
            <a:noFill/>
          </p:spPr>
        </p:pic>
        <p:sp>
          <p:nvSpPr>
            <p:cNvPr id="8" name="Text Box 2"/>
            <p:cNvSpPr txBox="1">
              <a:spLocks noChangeArrowheads="1"/>
            </p:cNvSpPr>
            <p:nvPr/>
          </p:nvSpPr>
          <p:spPr bwMode="auto">
            <a:xfrm>
              <a:off x="0" y="3971925"/>
              <a:ext cx="2981198" cy="230933"/>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a:t>
              </a:r>
              <a:r>
                <a:rPr lang="en-US" sz="1200" dirty="0" smtClean="0">
                  <a:effectLst/>
                  <a:latin typeface="Times New Roman" panose="02020603050405020304" pitchFamily="18" charset="0"/>
                  <a:ea typeface="Times New Roman" panose="02020603050405020304" pitchFamily="18" charset="0"/>
                </a:rPr>
                <a:t>. : </a:t>
              </a:r>
              <a:r>
                <a:rPr lang="en-US" sz="1200" dirty="0">
                  <a:effectLst/>
                  <a:latin typeface="Times New Roman" panose="02020603050405020304" pitchFamily="18" charset="0"/>
                  <a:ea typeface="Times New Roman" panose="02020603050405020304" pitchFamily="18" charset="0"/>
                </a:rPr>
                <a:t>Registration Activity Diagram</a:t>
              </a:r>
              <a:endParaRPr lang="en-IN"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8209601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Autofit/>
          </a:bodyPr>
          <a:lstStyle/>
          <a:p>
            <a:r>
              <a:rPr lang="en-US" sz="4000" b="1" dirty="0" smtClean="0"/>
              <a:t>Activity Diagram</a:t>
            </a:r>
            <a:endParaRPr lang="en-US" sz="4000"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a:solidFill>
                  <a:prstClr val="white"/>
                </a:solidFill>
              </a:rPr>
              <a:t>9</a:t>
            </a:r>
          </a:p>
        </p:txBody>
      </p:sp>
      <p:grpSp>
        <p:nvGrpSpPr>
          <p:cNvPr id="9" name="Group 8"/>
          <p:cNvGrpSpPr/>
          <p:nvPr/>
        </p:nvGrpSpPr>
        <p:grpSpPr>
          <a:xfrm>
            <a:off x="2342991" y="1260792"/>
            <a:ext cx="4458017" cy="4861819"/>
            <a:chOff x="0" y="0"/>
            <a:chExt cx="3124835" cy="3595766"/>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025" y="0"/>
              <a:ext cx="2924810" cy="3324860"/>
            </a:xfrm>
            <a:prstGeom prst="rect">
              <a:avLst/>
            </a:prstGeom>
            <a:noFill/>
          </p:spPr>
        </p:pic>
        <p:sp>
          <p:nvSpPr>
            <p:cNvPr id="11" name="Text Box 2"/>
            <p:cNvSpPr txBox="1">
              <a:spLocks noChangeArrowheads="1"/>
            </p:cNvSpPr>
            <p:nvPr/>
          </p:nvSpPr>
          <p:spPr bwMode="auto">
            <a:xfrm>
              <a:off x="0" y="3390900"/>
              <a:ext cx="2980690" cy="204866"/>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a:t>
              </a:r>
              <a:r>
                <a:rPr lang="en-US" sz="1200" dirty="0" smtClean="0">
                  <a:effectLst/>
                  <a:latin typeface="Times New Roman" panose="02020603050405020304" pitchFamily="18" charset="0"/>
                  <a:ea typeface="Times New Roman" panose="02020603050405020304" pitchFamily="18" charset="0"/>
                </a:rPr>
                <a:t>. : </a:t>
              </a:r>
              <a:r>
                <a:rPr lang="en-US" sz="1200" dirty="0">
                  <a:effectLst/>
                  <a:latin typeface="Times New Roman" panose="02020603050405020304" pitchFamily="18" charset="0"/>
                  <a:ea typeface="Times New Roman" panose="02020603050405020304" pitchFamily="18" charset="0"/>
                </a:rPr>
                <a:t>Login Activity Diagram</a:t>
              </a:r>
              <a:endParaRPr lang="en-IN"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167780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Autofit/>
          </a:bodyPr>
          <a:lstStyle/>
          <a:p>
            <a:r>
              <a:rPr lang="en-US" sz="4000" b="1" dirty="0" smtClean="0"/>
              <a:t>Activity Diagram</a:t>
            </a:r>
            <a:endParaRPr lang="en-US" sz="4000"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a:solidFill>
                  <a:prstClr val="white"/>
                </a:solidFill>
              </a:rPr>
              <a:t>9</a:t>
            </a:r>
          </a:p>
        </p:txBody>
      </p:sp>
      <p:grpSp>
        <p:nvGrpSpPr>
          <p:cNvPr id="9" name="Group 8"/>
          <p:cNvGrpSpPr/>
          <p:nvPr/>
        </p:nvGrpSpPr>
        <p:grpSpPr>
          <a:xfrm>
            <a:off x="2500154" y="1264919"/>
            <a:ext cx="4143692" cy="4885862"/>
            <a:chOff x="0" y="0"/>
            <a:chExt cx="3410585" cy="3909065"/>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10585" cy="3686810"/>
            </a:xfrm>
            <a:prstGeom prst="rect">
              <a:avLst/>
            </a:prstGeom>
            <a:noFill/>
          </p:spPr>
        </p:pic>
        <p:sp>
          <p:nvSpPr>
            <p:cNvPr id="11" name="Text Box 2"/>
            <p:cNvSpPr txBox="1">
              <a:spLocks noChangeArrowheads="1"/>
            </p:cNvSpPr>
            <p:nvPr/>
          </p:nvSpPr>
          <p:spPr bwMode="auto">
            <a:xfrm>
              <a:off x="209550" y="3687445"/>
              <a:ext cx="2980690" cy="221620"/>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a:t>
              </a:r>
              <a:r>
                <a:rPr lang="en-US" sz="1200" dirty="0" smtClean="0">
                  <a:effectLst/>
                  <a:latin typeface="Times New Roman" panose="02020603050405020304" pitchFamily="18" charset="0"/>
                  <a:ea typeface="Times New Roman" panose="02020603050405020304" pitchFamily="18" charset="0"/>
                </a:rPr>
                <a:t>. : </a:t>
              </a:r>
              <a:r>
                <a:rPr lang="en-US" sz="1200" dirty="0">
                  <a:effectLst/>
                  <a:latin typeface="Times New Roman" panose="02020603050405020304" pitchFamily="18" charset="0"/>
                  <a:ea typeface="Times New Roman" panose="02020603050405020304" pitchFamily="18" charset="0"/>
                </a:rPr>
                <a:t>Test Soil Activity Diagram</a:t>
              </a:r>
              <a:endParaRPr lang="en-IN"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6384758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Autofit/>
          </a:bodyPr>
          <a:lstStyle/>
          <a:p>
            <a:r>
              <a:rPr lang="en-US" sz="4000" b="1" dirty="0" smtClean="0"/>
              <a:t>Activity Diagram</a:t>
            </a:r>
            <a:endParaRPr lang="en-US" sz="4000"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a:solidFill>
                  <a:prstClr val="white"/>
                </a:solidFill>
              </a:rPr>
              <a:t>9</a:t>
            </a:r>
          </a:p>
        </p:txBody>
      </p:sp>
      <p:grpSp>
        <p:nvGrpSpPr>
          <p:cNvPr id="9" name="Group 8"/>
          <p:cNvGrpSpPr/>
          <p:nvPr/>
        </p:nvGrpSpPr>
        <p:grpSpPr>
          <a:xfrm>
            <a:off x="1700054" y="1333818"/>
            <a:ext cx="5743892" cy="5010068"/>
            <a:chOff x="0" y="0"/>
            <a:chExt cx="4782185" cy="4143884"/>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782185" cy="3877310"/>
            </a:xfrm>
            <a:prstGeom prst="rect">
              <a:avLst/>
            </a:prstGeom>
            <a:noFill/>
          </p:spPr>
        </p:pic>
        <p:sp>
          <p:nvSpPr>
            <p:cNvPr id="11" name="Text Box 2"/>
            <p:cNvSpPr txBox="1">
              <a:spLocks noChangeArrowheads="1"/>
            </p:cNvSpPr>
            <p:nvPr/>
          </p:nvSpPr>
          <p:spPr bwMode="auto">
            <a:xfrm>
              <a:off x="390525" y="3914775"/>
              <a:ext cx="2981198" cy="229109"/>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 </a:t>
              </a:r>
              <a:r>
                <a:rPr lang="en-US" sz="1200" dirty="0" smtClean="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Predict Crop Activity Diagram</a:t>
              </a:r>
              <a:endParaRPr lang="en-IN"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8232204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762000"/>
          </a:xfrm>
        </p:spPr>
        <p:txBody>
          <a:bodyPr>
            <a:noAutofit/>
          </a:bodyPr>
          <a:lstStyle/>
          <a:p>
            <a:r>
              <a:rPr lang="en-US" sz="4000" b="1" dirty="0" smtClean="0"/>
              <a:t>Activity Diagram</a:t>
            </a:r>
            <a:endParaRPr lang="en-US" sz="4000"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a:solidFill>
                  <a:prstClr val="white"/>
                </a:solidFill>
              </a:rPr>
              <a:t>9</a:t>
            </a:r>
          </a:p>
        </p:txBody>
      </p:sp>
      <p:grpSp>
        <p:nvGrpSpPr>
          <p:cNvPr id="9" name="Group 8"/>
          <p:cNvGrpSpPr/>
          <p:nvPr/>
        </p:nvGrpSpPr>
        <p:grpSpPr>
          <a:xfrm>
            <a:off x="2323941" y="1352994"/>
            <a:ext cx="4496117" cy="4784778"/>
            <a:chOff x="0" y="0"/>
            <a:chExt cx="3810635" cy="3720591"/>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810635" cy="3496310"/>
            </a:xfrm>
            <a:prstGeom prst="rect">
              <a:avLst/>
            </a:prstGeom>
            <a:noFill/>
          </p:spPr>
        </p:pic>
        <p:sp>
          <p:nvSpPr>
            <p:cNvPr id="11" name="Text Box 2"/>
            <p:cNvSpPr txBox="1">
              <a:spLocks noChangeArrowheads="1"/>
            </p:cNvSpPr>
            <p:nvPr/>
          </p:nvSpPr>
          <p:spPr bwMode="auto">
            <a:xfrm>
              <a:off x="295783" y="3505200"/>
              <a:ext cx="2980690" cy="215391"/>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 </a:t>
              </a:r>
              <a:r>
                <a:rPr lang="en-US" sz="1200" dirty="0" smtClean="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Test History Activity Diagram</a:t>
              </a:r>
              <a:endParaRPr lang="en-IN"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0865425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93938"/>
          </a:xfrm>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sz="4700" b="1" dirty="0" smtClean="0"/>
              <a:t>Sequence</a:t>
            </a:r>
            <a:r>
              <a:rPr lang="en-US" dirty="0" smtClean="0">
                <a:solidFill>
                  <a:schemeClr val="bg1"/>
                </a:solidFill>
              </a:rPr>
              <a:t> </a:t>
            </a:r>
            <a:r>
              <a:rPr lang="en-US" sz="4700" dirty="0"/>
              <a:t>D</a:t>
            </a:r>
            <a:r>
              <a:rPr lang="en-US" sz="4700" b="1" dirty="0" smtClean="0"/>
              <a:t>iagram</a:t>
            </a:r>
            <a:r>
              <a:rPr lang="en-US" dirty="0" smtClean="0">
                <a:solidFill>
                  <a:schemeClr val="bg1"/>
                </a:solidFill>
              </a:rPr>
              <a:t/>
            </a:r>
            <a:br>
              <a:rPr lang="en-US" dirty="0" smtClean="0">
                <a:solidFill>
                  <a:schemeClr val="bg1"/>
                </a:solidFill>
              </a:rPr>
            </a:br>
            <a:r>
              <a:rPr lang="en-US" dirty="0" smtClean="0"/>
              <a:t/>
            </a:r>
            <a:br>
              <a:rPr lang="en-US" dirty="0" smtClean="0"/>
            </a:br>
            <a:endParaRPr lang="en-US"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smtClean="0">
                <a:solidFill>
                  <a:prstClr val="white"/>
                </a:solidFill>
              </a:rPr>
              <a:t>10</a:t>
            </a:r>
            <a:endParaRPr lang="en-IN" dirty="0">
              <a:solidFill>
                <a:prstClr val="white"/>
              </a:solidFill>
            </a:endParaRPr>
          </a:p>
        </p:txBody>
      </p:sp>
      <p:grpSp>
        <p:nvGrpSpPr>
          <p:cNvPr id="5" name="Group 4"/>
          <p:cNvGrpSpPr/>
          <p:nvPr/>
        </p:nvGrpSpPr>
        <p:grpSpPr>
          <a:xfrm>
            <a:off x="1027589" y="1632267"/>
            <a:ext cx="7088822" cy="4519366"/>
            <a:chOff x="0" y="0"/>
            <a:chExt cx="5490845" cy="3632598"/>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6233"/>
            <a:stretch/>
          </p:blipFill>
          <p:spPr bwMode="auto">
            <a:xfrm>
              <a:off x="0" y="0"/>
              <a:ext cx="5490845" cy="3305175"/>
            </a:xfrm>
            <a:prstGeom prst="rect">
              <a:avLst/>
            </a:prstGeom>
            <a:noFill/>
            <a:ln>
              <a:noFill/>
            </a:ln>
            <a:extLst>
              <a:ext uri="{53640926-AAD7-44D8-BBD7-CCE9431645EC}">
                <a14:shadowObscured xmlns:a14="http://schemas.microsoft.com/office/drawing/2010/main"/>
              </a:ext>
            </a:extLst>
          </p:spPr>
        </p:pic>
        <p:sp>
          <p:nvSpPr>
            <p:cNvPr id="8" name="Text Box 2"/>
            <p:cNvSpPr txBox="1">
              <a:spLocks noChangeArrowheads="1"/>
            </p:cNvSpPr>
            <p:nvPr/>
          </p:nvSpPr>
          <p:spPr bwMode="auto">
            <a:xfrm>
              <a:off x="1104900" y="3409950"/>
              <a:ext cx="2981198" cy="222648"/>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 </a:t>
              </a:r>
              <a:r>
                <a:rPr lang="en-US" sz="1200" dirty="0" smtClean="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Registration Sequence Diagram</a:t>
              </a:r>
              <a:endParaRPr lang="en-IN"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2561952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93938"/>
          </a:xfrm>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sz="4700" b="1" dirty="0" smtClean="0"/>
              <a:t>Sequence</a:t>
            </a:r>
            <a:r>
              <a:rPr lang="en-US" dirty="0" smtClean="0">
                <a:solidFill>
                  <a:schemeClr val="bg1"/>
                </a:solidFill>
              </a:rPr>
              <a:t> </a:t>
            </a:r>
            <a:r>
              <a:rPr lang="en-US" sz="4700" dirty="0"/>
              <a:t>D</a:t>
            </a:r>
            <a:r>
              <a:rPr lang="en-US" sz="4700" b="1" dirty="0" smtClean="0"/>
              <a:t>iagram</a:t>
            </a:r>
            <a:r>
              <a:rPr lang="en-US" dirty="0" smtClean="0">
                <a:solidFill>
                  <a:schemeClr val="bg1"/>
                </a:solidFill>
              </a:rPr>
              <a:t/>
            </a:r>
            <a:br>
              <a:rPr lang="en-US" dirty="0" smtClean="0">
                <a:solidFill>
                  <a:schemeClr val="bg1"/>
                </a:solidFill>
              </a:rPr>
            </a:br>
            <a:r>
              <a:rPr lang="en-US" dirty="0" smtClean="0"/>
              <a:t/>
            </a:r>
            <a:br>
              <a:rPr lang="en-US" dirty="0" smtClean="0"/>
            </a:br>
            <a:endParaRPr lang="en-US"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smtClean="0">
                <a:solidFill>
                  <a:prstClr val="white"/>
                </a:solidFill>
              </a:rPr>
              <a:t>10</a:t>
            </a:r>
            <a:endParaRPr lang="en-IN" dirty="0">
              <a:solidFill>
                <a:prstClr val="white"/>
              </a:solidFill>
            </a:endParaRPr>
          </a:p>
        </p:txBody>
      </p:sp>
      <p:grpSp>
        <p:nvGrpSpPr>
          <p:cNvPr id="11" name="Group 10"/>
          <p:cNvGrpSpPr/>
          <p:nvPr/>
        </p:nvGrpSpPr>
        <p:grpSpPr>
          <a:xfrm>
            <a:off x="1050766" y="1676400"/>
            <a:ext cx="7042467" cy="4091868"/>
            <a:chOff x="0" y="0"/>
            <a:chExt cx="5550535" cy="3081331"/>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550535" cy="2844800"/>
            </a:xfrm>
            <a:prstGeom prst="rect">
              <a:avLst/>
            </a:prstGeom>
          </p:spPr>
        </p:pic>
        <p:sp>
          <p:nvSpPr>
            <p:cNvPr id="13" name="Text Box 2"/>
            <p:cNvSpPr txBox="1">
              <a:spLocks noChangeArrowheads="1"/>
            </p:cNvSpPr>
            <p:nvPr/>
          </p:nvSpPr>
          <p:spPr bwMode="auto">
            <a:xfrm>
              <a:off x="1249680" y="2872740"/>
              <a:ext cx="2980690" cy="208591"/>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 </a:t>
              </a:r>
              <a:r>
                <a:rPr lang="en-US" sz="1200" dirty="0" smtClean="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Login Sequence Diagram</a:t>
              </a:r>
              <a:endParaRPr lang="en-IN"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21000729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93938"/>
          </a:xfrm>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sz="4700" b="1" dirty="0" smtClean="0"/>
              <a:t>Sequence</a:t>
            </a:r>
            <a:r>
              <a:rPr lang="en-US" dirty="0" smtClean="0">
                <a:solidFill>
                  <a:schemeClr val="bg1"/>
                </a:solidFill>
              </a:rPr>
              <a:t> </a:t>
            </a:r>
            <a:r>
              <a:rPr lang="en-US" sz="4700" dirty="0"/>
              <a:t>D</a:t>
            </a:r>
            <a:r>
              <a:rPr lang="en-US" sz="4700" b="1" dirty="0" smtClean="0"/>
              <a:t>iagram</a:t>
            </a:r>
            <a:r>
              <a:rPr lang="en-US" dirty="0" smtClean="0">
                <a:solidFill>
                  <a:schemeClr val="bg1"/>
                </a:solidFill>
              </a:rPr>
              <a:t/>
            </a:r>
            <a:br>
              <a:rPr lang="en-US" dirty="0" smtClean="0">
                <a:solidFill>
                  <a:schemeClr val="bg1"/>
                </a:solidFill>
              </a:rPr>
            </a:br>
            <a:r>
              <a:rPr lang="en-US" dirty="0" smtClean="0"/>
              <a:t/>
            </a:r>
            <a:br>
              <a:rPr lang="en-US" dirty="0" smtClean="0"/>
            </a:br>
            <a:endParaRPr lang="en-US"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smtClean="0">
                <a:solidFill>
                  <a:prstClr val="white"/>
                </a:solidFill>
              </a:rPr>
              <a:t>10</a:t>
            </a:r>
            <a:endParaRPr lang="en-IN" dirty="0">
              <a:solidFill>
                <a:prstClr val="white"/>
              </a:solidFill>
            </a:endParaRPr>
          </a:p>
        </p:txBody>
      </p:sp>
      <p:grpSp>
        <p:nvGrpSpPr>
          <p:cNvPr id="10" name="Group 9"/>
          <p:cNvGrpSpPr/>
          <p:nvPr/>
        </p:nvGrpSpPr>
        <p:grpSpPr>
          <a:xfrm>
            <a:off x="1165066" y="1633855"/>
            <a:ext cx="6813867" cy="4537333"/>
            <a:chOff x="0" y="0"/>
            <a:chExt cx="5550535" cy="3530216"/>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550535" cy="3239770"/>
            </a:xfrm>
            <a:prstGeom prst="rect">
              <a:avLst/>
            </a:prstGeom>
          </p:spPr>
        </p:pic>
        <p:sp>
          <p:nvSpPr>
            <p:cNvPr id="12" name="Text Box 2"/>
            <p:cNvSpPr txBox="1">
              <a:spLocks noChangeArrowheads="1"/>
            </p:cNvSpPr>
            <p:nvPr/>
          </p:nvSpPr>
          <p:spPr bwMode="auto">
            <a:xfrm>
              <a:off x="1219200" y="3314700"/>
              <a:ext cx="2980690" cy="215516"/>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 </a:t>
              </a:r>
              <a:r>
                <a:rPr lang="en-US" sz="1200" dirty="0" smtClean="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Test Soil Sequence Diagram</a:t>
              </a:r>
              <a:endParaRPr lang="en-IN" sz="12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7414292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93938"/>
          </a:xfrm>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sz="4700" b="1" dirty="0" smtClean="0"/>
              <a:t>Sequence</a:t>
            </a:r>
            <a:r>
              <a:rPr lang="en-US" dirty="0" smtClean="0">
                <a:solidFill>
                  <a:schemeClr val="bg1"/>
                </a:solidFill>
              </a:rPr>
              <a:t> </a:t>
            </a:r>
            <a:r>
              <a:rPr lang="en-US" sz="4700" dirty="0"/>
              <a:t>D</a:t>
            </a:r>
            <a:r>
              <a:rPr lang="en-US" sz="4700" b="1" dirty="0" smtClean="0"/>
              <a:t>iagram</a:t>
            </a:r>
            <a:r>
              <a:rPr lang="en-US" dirty="0" smtClean="0">
                <a:solidFill>
                  <a:schemeClr val="bg1"/>
                </a:solidFill>
              </a:rPr>
              <a:t/>
            </a:r>
            <a:br>
              <a:rPr lang="en-US" dirty="0" smtClean="0">
                <a:solidFill>
                  <a:schemeClr val="bg1"/>
                </a:solidFill>
              </a:rPr>
            </a:br>
            <a:r>
              <a:rPr lang="en-US" dirty="0" smtClean="0"/>
              <a:t/>
            </a:r>
            <a:br>
              <a:rPr lang="en-US" dirty="0" smtClean="0"/>
            </a:br>
            <a:endParaRPr lang="en-US"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smtClean="0">
                <a:solidFill>
                  <a:prstClr val="white"/>
                </a:solidFill>
              </a:rPr>
              <a:t>10</a:t>
            </a:r>
            <a:endParaRPr lang="en-IN" dirty="0">
              <a:solidFill>
                <a:prstClr val="white"/>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1241266" y="1736471"/>
            <a:ext cx="6661467" cy="4274820"/>
          </a:xfrm>
          <a:prstGeom prst="rect">
            <a:avLst/>
          </a:prstGeom>
        </p:spPr>
      </p:pic>
      <p:sp>
        <p:nvSpPr>
          <p:cNvPr id="10" name="Text Box 2"/>
          <p:cNvSpPr txBox="1">
            <a:spLocks noChangeArrowheads="1"/>
          </p:cNvSpPr>
          <p:nvPr/>
        </p:nvSpPr>
        <p:spPr bwMode="auto">
          <a:xfrm>
            <a:off x="2967036" y="6080442"/>
            <a:ext cx="3209925" cy="275590"/>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 </a:t>
            </a:r>
            <a:r>
              <a:rPr lang="en-US" sz="1200" dirty="0" smtClean="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Prediction Crop Sequence Diagram</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103000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a:t>Table of Content</a:t>
            </a:r>
            <a:endParaRPr lang="en-US" b="1" dirty="0" smtClean="0"/>
          </a:p>
        </p:txBody>
      </p:sp>
      <p:sp>
        <p:nvSpPr>
          <p:cNvPr id="3" name="Content Placeholder 2"/>
          <p:cNvSpPr>
            <a:spLocks noGrp="1"/>
          </p:cNvSpPr>
          <p:nvPr>
            <p:ph idx="1"/>
          </p:nvPr>
        </p:nvSpPr>
        <p:spPr>
          <a:xfrm>
            <a:off x="228600" y="1569322"/>
            <a:ext cx="6400800" cy="5241073"/>
          </a:xfrm>
        </p:spPr>
        <p:txBody>
          <a:bodyPr>
            <a:noAutofit/>
          </a:bodyPr>
          <a:lstStyle/>
          <a:p>
            <a:pPr>
              <a:buFont typeface="Wingdings" panose="05000000000000000000" pitchFamily="2" charset="2"/>
              <a:buChar char="§"/>
            </a:pPr>
            <a:r>
              <a:rPr lang="en-US" sz="2200" b="1" dirty="0" smtClean="0"/>
              <a:t>Abstract</a:t>
            </a:r>
            <a:endParaRPr lang="en-US" sz="2200" dirty="0" smtClean="0"/>
          </a:p>
          <a:p>
            <a:pPr>
              <a:buFont typeface="Wingdings" panose="05000000000000000000" pitchFamily="2" charset="2"/>
              <a:buChar char="§"/>
            </a:pPr>
            <a:r>
              <a:rPr lang="en-US" sz="2200" b="1" dirty="0" smtClean="0"/>
              <a:t>Introduction</a:t>
            </a:r>
            <a:endParaRPr lang="en-US" sz="2200" dirty="0" smtClean="0"/>
          </a:p>
          <a:p>
            <a:pPr>
              <a:buFont typeface="Wingdings" panose="05000000000000000000" pitchFamily="2" charset="2"/>
              <a:buChar char="§"/>
            </a:pPr>
            <a:r>
              <a:rPr lang="en-US" sz="2200" b="1" dirty="0" smtClean="0"/>
              <a:t>Literature Review</a:t>
            </a:r>
            <a:endParaRPr lang="en-US" sz="2200" dirty="0" smtClean="0"/>
          </a:p>
          <a:p>
            <a:pPr>
              <a:buFont typeface="Wingdings" panose="05000000000000000000" pitchFamily="2" charset="2"/>
              <a:buChar char="§"/>
            </a:pPr>
            <a:r>
              <a:rPr lang="en-US" sz="2200" b="1" dirty="0" smtClean="0"/>
              <a:t>Objective</a:t>
            </a:r>
          </a:p>
          <a:p>
            <a:pPr>
              <a:buFont typeface="Wingdings" panose="05000000000000000000" pitchFamily="2" charset="2"/>
              <a:buChar char="§"/>
            </a:pPr>
            <a:r>
              <a:rPr lang="en-US" sz="2200" b="1" dirty="0" smtClean="0"/>
              <a:t>Architectural Diagram</a:t>
            </a:r>
          </a:p>
          <a:p>
            <a:pPr>
              <a:buFont typeface="Wingdings" panose="05000000000000000000" pitchFamily="2" charset="2"/>
              <a:buChar char="§"/>
            </a:pPr>
            <a:r>
              <a:rPr lang="en-US" sz="2200" b="1" dirty="0"/>
              <a:t>ER </a:t>
            </a:r>
            <a:r>
              <a:rPr lang="en-US" sz="2200" b="1" dirty="0" smtClean="0"/>
              <a:t>Diagram</a:t>
            </a:r>
            <a:endParaRPr lang="en-US" sz="2200" dirty="0" smtClean="0"/>
          </a:p>
          <a:p>
            <a:pPr>
              <a:buFont typeface="Wingdings" panose="05000000000000000000" pitchFamily="2" charset="2"/>
              <a:buChar char="§"/>
            </a:pPr>
            <a:r>
              <a:rPr lang="en-US" sz="2200" b="1" dirty="0" smtClean="0"/>
              <a:t>Use Case Diagram</a:t>
            </a:r>
            <a:endParaRPr lang="en-US" sz="2200" dirty="0" smtClean="0"/>
          </a:p>
          <a:p>
            <a:pPr>
              <a:buFont typeface="Wingdings" panose="05000000000000000000" pitchFamily="2" charset="2"/>
              <a:buChar char="§"/>
            </a:pPr>
            <a:r>
              <a:rPr lang="en-US" sz="2200" b="1" dirty="0" smtClean="0"/>
              <a:t>Activity Diagram</a:t>
            </a:r>
            <a:endParaRPr lang="en-US" sz="2200" dirty="0" smtClean="0"/>
          </a:p>
          <a:p>
            <a:pPr>
              <a:buFont typeface="Wingdings" panose="05000000000000000000" pitchFamily="2" charset="2"/>
              <a:buChar char="§"/>
            </a:pPr>
            <a:r>
              <a:rPr lang="en-US" sz="2200" b="1" dirty="0" smtClean="0"/>
              <a:t>Sequence Diagram</a:t>
            </a:r>
          </a:p>
          <a:p>
            <a:pPr>
              <a:buFont typeface="Wingdings" panose="05000000000000000000" pitchFamily="2" charset="2"/>
              <a:buChar char="§"/>
            </a:pPr>
            <a:r>
              <a:rPr lang="en-US" sz="2200" b="1" dirty="0" smtClean="0"/>
              <a:t>Software &amp; Hardware Requirements</a:t>
            </a:r>
          </a:p>
          <a:p>
            <a:pPr>
              <a:buFont typeface="Wingdings" panose="05000000000000000000" pitchFamily="2" charset="2"/>
              <a:buChar char="§"/>
            </a:pPr>
            <a:r>
              <a:rPr lang="en-US" sz="2200" b="1" dirty="0" smtClean="0"/>
              <a:t>Future Work</a:t>
            </a:r>
          </a:p>
          <a:p>
            <a:pPr>
              <a:buFont typeface="Wingdings" panose="05000000000000000000" pitchFamily="2" charset="2"/>
              <a:buChar char="§"/>
            </a:pPr>
            <a:r>
              <a:rPr lang="en-US" sz="2200" b="1" dirty="0" smtClean="0"/>
              <a:t>Conclusion</a:t>
            </a:r>
          </a:p>
          <a:p>
            <a:pPr>
              <a:buFont typeface="Wingdings" panose="05000000000000000000" pitchFamily="2" charset="2"/>
              <a:buChar char="§"/>
            </a:pPr>
            <a:r>
              <a:rPr lang="en-US" sz="2200" b="1" dirty="0" smtClean="0"/>
              <a:t>References</a:t>
            </a:r>
            <a:endParaRPr lang="en-US" sz="2200" dirty="0" smtClean="0"/>
          </a:p>
          <a:p>
            <a:endParaRPr lang="en-US" sz="2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5" name="Picture 4"/>
          <p:cNvPicPr>
            <a:picLocks noChangeAspect="1"/>
          </p:cNvPicPr>
          <p:nvPr/>
        </p:nvPicPr>
        <p:blipFill>
          <a:blip r:embed="rId2"/>
          <a:stretch>
            <a:fillRect/>
          </a:stretch>
        </p:blipFill>
        <p:spPr>
          <a:xfrm>
            <a:off x="3733800" y="1905000"/>
            <a:ext cx="5123580" cy="2858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29286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793938"/>
          </a:xfrm>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
            </a:r>
            <a:br>
              <a:rPr lang="en-US" dirty="0" smtClean="0">
                <a:solidFill>
                  <a:schemeClr val="bg1"/>
                </a:solidFill>
              </a:rPr>
            </a:br>
            <a:r>
              <a:rPr lang="en-US" sz="4700" b="1" dirty="0" smtClean="0"/>
              <a:t>Sequence</a:t>
            </a:r>
            <a:r>
              <a:rPr lang="en-US" dirty="0" smtClean="0">
                <a:solidFill>
                  <a:schemeClr val="bg1"/>
                </a:solidFill>
              </a:rPr>
              <a:t> </a:t>
            </a:r>
            <a:r>
              <a:rPr lang="en-US" sz="4700" dirty="0"/>
              <a:t>D</a:t>
            </a:r>
            <a:r>
              <a:rPr lang="en-US" sz="4700" b="1" dirty="0" smtClean="0"/>
              <a:t>iagram</a:t>
            </a:r>
            <a:r>
              <a:rPr lang="en-US" dirty="0" smtClean="0">
                <a:solidFill>
                  <a:schemeClr val="bg1"/>
                </a:solidFill>
              </a:rPr>
              <a:t/>
            </a:r>
            <a:br>
              <a:rPr lang="en-US" dirty="0" smtClean="0">
                <a:solidFill>
                  <a:schemeClr val="bg1"/>
                </a:solidFill>
              </a:rPr>
            </a:br>
            <a:r>
              <a:rPr lang="en-US" dirty="0" smtClean="0"/>
              <a:t/>
            </a:r>
            <a:br>
              <a:rPr lang="en-US" dirty="0" smtClean="0"/>
            </a:br>
            <a:endParaRPr lang="en-US" dirty="0"/>
          </a:p>
        </p:txBody>
      </p:sp>
      <p:sp>
        <p:nvSpPr>
          <p:cNvPr id="4" name="Slide Number Placeholder 1"/>
          <p:cNvSpPr>
            <a:spLocks noGrp="1"/>
          </p:cNvSpPr>
          <p:nvPr>
            <p:ph type="sldNum" sz="quarter" idx="12"/>
          </p:nvPr>
        </p:nvSpPr>
        <p:spPr>
          <a:xfrm>
            <a:off x="6858000" y="6035675"/>
            <a:ext cx="2133600" cy="365125"/>
          </a:xfrm>
        </p:spPr>
        <p:txBody>
          <a:bodyPr/>
          <a:lstStyle/>
          <a:p>
            <a:pPr>
              <a:defRPr/>
            </a:pPr>
            <a:r>
              <a:rPr lang="en-IN" dirty="0" smtClean="0">
                <a:solidFill>
                  <a:prstClr val="white"/>
                </a:solidFill>
              </a:rPr>
              <a:t>10</a:t>
            </a:r>
            <a:endParaRPr lang="en-IN" dirty="0">
              <a:solidFill>
                <a:prstClr val="white"/>
              </a:solidFill>
            </a:endParaRP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1126966" y="1600200"/>
            <a:ext cx="6890067" cy="4204464"/>
          </a:xfrm>
          <a:prstGeom prst="rect">
            <a:avLst/>
          </a:prstGeom>
        </p:spPr>
      </p:pic>
      <p:sp>
        <p:nvSpPr>
          <p:cNvPr id="10" name="Text Box 2"/>
          <p:cNvSpPr txBox="1">
            <a:spLocks noChangeArrowheads="1"/>
          </p:cNvSpPr>
          <p:nvPr/>
        </p:nvSpPr>
        <p:spPr bwMode="auto">
          <a:xfrm>
            <a:off x="2967036" y="5942647"/>
            <a:ext cx="3209925" cy="275590"/>
          </a:xfrm>
          <a:prstGeom prst="rect">
            <a:avLst/>
          </a:prstGeom>
          <a:noFill/>
          <a:ln w="9525">
            <a:noFill/>
            <a:miter lim="800000"/>
            <a:headEnd/>
            <a:tailEnd/>
          </a:ln>
        </p:spPr>
        <p:txBody>
          <a:bodyPr rot="0" vert="horz" wrap="square" lIns="91440" tIns="45720" rIns="91440" bIns="45720" anchor="t" anchorCtr="0">
            <a:spAutoFit/>
          </a:bodyPr>
          <a:lstStyle/>
          <a:p>
            <a:pPr algn="ctr">
              <a:spcAft>
                <a:spcPts val="0"/>
              </a:spcAft>
            </a:pPr>
            <a:r>
              <a:rPr lang="en-US" sz="1200" dirty="0">
                <a:effectLst/>
                <a:latin typeface="Times New Roman" panose="02020603050405020304" pitchFamily="18" charset="0"/>
                <a:ea typeface="Times New Roman" panose="02020603050405020304" pitchFamily="18" charset="0"/>
              </a:rPr>
              <a:t>Fig. </a:t>
            </a:r>
            <a:r>
              <a:rPr lang="en-US" sz="1200" dirty="0" smtClean="0">
                <a:effectLst/>
                <a:latin typeface="Times New Roman" panose="02020603050405020304" pitchFamily="18" charset="0"/>
                <a:ea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rPr>
              <a:t>View Test History Sequence Diagram</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53098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607D1C2-E102-477D-AEC8-364F47D5132E}" type="slidenum">
              <a:rPr lang="en-IN" smtClean="0">
                <a:solidFill>
                  <a:prstClr val="white"/>
                </a:solidFill>
              </a:rPr>
              <a:pPr>
                <a:defRPr/>
              </a:pPr>
              <a:t>20</a:t>
            </a:fld>
            <a:endParaRPr lang="en-IN" dirty="0">
              <a:solidFill>
                <a:prstClr val="white"/>
              </a:solidFill>
            </a:endParaRPr>
          </a:p>
        </p:txBody>
      </p:sp>
      <p:sp>
        <p:nvSpPr>
          <p:cNvPr id="6" name="TextBox 5"/>
          <p:cNvSpPr txBox="1"/>
          <p:nvPr/>
        </p:nvSpPr>
        <p:spPr>
          <a:xfrm>
            <a:off x="342900" y="1816946"/>
            <a:ext cx="3657600"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Software Requirement</a:t>
            </a:r>
            <a:endParaRPr lang="en-GB" sz="28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81000" y="2382578"/>
            <a:ext cx="2895600"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Unity </a:t>
            </a:r>
            <a:r>
              <a:rPr lang="en-US" sz="2000" dirty="0" smtClean="0"/>
              <a:t>(Engine)</a:t>
            </a:r>
            <a:endParaRPr lang="en-US" sz="2400" dirty="0" smtClean="0"/>
          </a:p>
          <a:p>
            <a:pPr marL="285750" indent="-285750">
              <a:buFont typeface="Arial" panose="020B0604020202020204" pitchFamily="34" charset="0"/>
              <a:buChar char="•"/>
            </a:pPr>
            <a:r>
              <a:rPr lang="en-US" sz="2400" dirty="0" smtClean="0"/>
              <a:t>Mono Develop</a:t>
            </a:r>
          </a:p>
          <a:p>
            <a:pPr marL="285750" indent="-285750">
              <a:buFont typeface="Arial" panose="020B0604020202020204" pitchFamily="34" charset="0"/>
              <a:buChar char="•"/>
            </a:pPr>
            <a:r>
              <a:rPr lang="en-US" sz="2400" dirty="0" smtClean="0"/>
              <a:t>Vuforia</a:t>
            </a:r>
          </a:p>
          <a:p>
            <a:pPr marL="285750" indent="-285750">
              <a:buFont typeface="Arial" panose="020B0604020202020204" pitchFamily="34" charset="0"/>
              <a:buChar char="•"/>
            </a:pPr>
            <a:r>
              <a:rPr lang="en-US" sz="2400" dirty="0" smtClean="0"/>
              <a:t>WAMP Server</a:t>
            </a:r>
          </a:p>
          <a:p>
            <a:pPr marL="285750" indent="-285750">
              <a:buFont typeface="Arial" panose="020B0604020202020204" pitchFamily="34" charset="0"/>
              <a:buChar char="•"/>
            </a:pPr>
            <a:r>
              <a:rPr lang="en-US" sz="2400" dirty="0" smtClean="0"/>
              <a:t>MySQL Workbench</a:t>
            </a:r>
          </a:p>
          <a:p>
            <a:pPr marL="285750" indent="-285750">
              <a:buFont typeface="Arial" panose="020B0604020202020204" pitchFamily="34" charset="0"/>
              <a:buChar char="•"/>
            </a:pPr>
            <a:r>
              <a:rPr lang="en-US" sz="2400" dirty="0" smtClean="0"/>
              <a:t>Sublime Text</a:t>
            </a:r>
          </a:p>
          <a:p>
            <a:pPr marL="285750" indent="-285750">
              <a:buFont typeface="Arial" panose="020B0604020202020204" pitchFamily="34" charset="0"/>
              <a:buChar char="•"/>
            </a:pPr>
            <a:r>
              <a:rPr lang="en-US" sz="2400" dirty="0" smtClean="0"/>
              <a:t>Android SDK</a:t>
            </a:r>
          </a:p>
          <a:p>
            <a:pPr marL="285750" indent="-285750">
              <a:buFont typeface="Arial" panose="020B0604020202020204" pitchFamily="34" charset="0"/>
              <a:buChar char="•"/>
            </a:pPr>
            <a:r>
              <a:rPr lang="en-US" sz="2400" dirty="0" smtClean="0"/>
              <a:t>JDK 1.7-1.8 </a:t>
            </a:r>
            <a:endParaRPr lang="en-US" sz="2400" dirty="0"/>
          </a:p>
        </p:txBody>
      </p:sp>
      <p:sp>
        <p:nvSpPr>
          <p:cNvPr id="7" name="TextBox 6"/>
          <p:cNvSpPr txBox="1"/>
          <p:nvPr/>
        </p:nvSpPr>
        <p:spPr>
          <a:xfrm>
            <a:off x="4114800" y="2340166"/>
            <a:ext cx="5029200" cy="4401205"/>
          </a:xfrm>
          <a:prstGeom prst="rect">
            <a:avLst/>
          </a:prstGeom>
          <a:noFill/>
        </p:spPr>
        <p:txBody>
          <a:bodyPr wrap="square" rtlCol="0">
            <a:spAutoFit/>
          </a:bodyPr>
          <a:lstStyle/>
          <a:p>
            <a:pPr marL="285750" indent="-285750">
              <a:buFont typeface="Arial" panose="020B0604020202020204" pitchFamily="34" charset="0"/>
              <a:buChar char="•"/>
            </a:pPr>
            <a:r>
              <a:rPr lang="en-US" sz="2400" dirty="0"/>
              <a:t>Smart Phone </a:t>
            </a:r>
            <a:r>
              <a:rPr lang="en-US" sz="2000" dirty="0"/>
              <a:t>(Android Version 4.4</a:t>
            </a:r>
            <a:r>
              <a:rPr lang="en-US" sz="2000" dirty="0" smtClean="0"/>
              <a:t>+)</a:t>
            </a:r>
          </a:p>
          <a:p>
            <a:pPr marL="285750" indent="-285750">
              <a:buFont typeface="Arial" panose="020B0604020202020204" pitchFamily="34" charset="0"/>
              <a:buChar char="•"/>
            </a:pPr>
            <a:r>
              <a:rPr lang="en-US" sz="2000" dirty="0" smtClean="0"/>
              <a:t>PC Processor : CORE i3+</a:t>
            </a:r>
          </a:p>
          <a:p>
            <a:pPr marL="285750" indent="-285750">
              <a:buFont typeface="Arial" panose="020B0604020202020204" pitchFamily="34" charset="0"/>
              <a:buChar char="•"/>
            </a:pPr>
            <a:r>
              <a:rPr lang="en-US" sz="2000" dirty="0" smtClean="0"/>
              <a:t>PC RAM : 4GB+</a:t>
            </a:r>
          </a:p>
          <a:p>
            <a:pPr marL="285750" indent="-285750">
              <a:buFont typeface="Arial" panose="020B0604020202020204" pitchFamily="34" charset="0"/>
              <a:buChar char="•"/>
            </a:pPr>
            <a:r>
              <a:rPr lang="en-US" sz="2400" dirty="0" smtClean="0"/>
              <a:t>Particle Photon </a:t>
            </a:r>
            <a:r>
              <a:rPr lang="en-US" sz="2000" dirty="0" smtClean="0"/>
              <a:t>(Micro-Controller)</a:t>
            </a:r>
            <a:r>
              <a:rPr lang="en-IN" sz="1200" dirty="0">
                <a:solidFill>
                  <a:prstClr val="black"/>
                </a:solidFill>
                <a:latin typeface="Times New Roman" panose="02020603050405020304" pitchFamily="18" charset="0"/>
                <a:cs typeface="Times New Roman" panose="02020603050405020304" pitchFamily="18" charset="0"/>
              </a:rPr>
              <a:t> </a:t>
            </a:r>
            <a:r>
              <a:rPr lang="en-IN" sz="1200" dirty="0" smtClean="0">
                <a:solidFill>
                  <a:prstClr val="black"/>
                </a:solidFill>
                <a:latin typeface="Times New Roman" panose="02020603050405020304" pitchFamily="18" charset="0"/>
                <a:cs typeface="Times New Roman" panose="02020603050405020304" pitchFamily="18" charset="0"/>
              </a:rPr>
              <a:t>[5]</a:t>
            </a:r>
            <a:endParaRPr lang="en-US" sz="2400" dirty="0" smtClean="0"/>
          </a:p>
          <a:p>
            <a:pPr marL="285750" indent="-285750">
              <a:buFont typeface="Arial" panose="020B0604020202020204" pitchFamily="34" charset="0"/>
              <a:buChar char="•"/>
            </a:pPr>
            <a:r>
              <a:rPr lang="en-US" sz="2400" dirty="0"/>
              <a:t>Sensors:</a:t>
            </a:r>
          </a:p>
          <a:p>
            <a:pPr marL="800100" lvl="1" indent="-342900">
              <a:buFont typeface="Wingdings" panose="05000000000000000000" pitchFamily="2" charset="2"/>
              <a:buChar char="ü"/>
            </a:pPr>
            <a:r>
              <a:rPr lang="en-US" sz="2400" dirty="0"/>
              <a:t>Soil Moisture Sensor</a:t>
            </a:r>
          </a:p>
          <a:p>
            <a:pPr marL="800100" lvl="1" indent="-342900">
              <a:buFont typeface="Wingdings" panose="05000000000000000000" pitchFamily="2" charset="2"/>
              <a:buChar char="ü"/>
            </a:pPr>
            <a:r>
              <a:rPr lang="en-US" sz="2400" dirty="0"/>
              <a:t>Temperature Humidity Sensor</a:t>
            </a:r>
          </a:p>
          <a:p>
            <a:pPr marL="800100" lvl="1" indent="-342900">
              <a:buFont typeface="Wingdings" panose="05000000000000000000" pitchFamily="2" charset="2"/>
              <a:buChar char="ü"/>
            </a:pPr>
            <a:r>
              <a:rPr lang="en-US" sz="2400" dirty="0"/>
              <a:t>Light Intensity </a:t>
            </a:r>
            <a:r>
              <a:rPr lang="en-US" sz="2400" dirty="0" smtClean="0"/>
              <a:t>Sensor</a:t>
            </a:r>
          </a:p>
          <a:p>
            <a:pPr marL="285750" indent="-285750">
              <a:buFont typeface="Arial" panose="020B0604020202020204" pitchFamily="34" charset="0"/>
              <a:buChar char="•"/>
            </a:pPr>
            <a:r>
              <a:rPr lang="en-US" sz="2400" dirty="0" smtClean="0"/>
              <a:t>pH paper</a:t>
            </a:r>
            <a:r>
              <a:rPr lang="en-IN" sz="1200" dirty="0" smtClean="0">
                <a:solidFill>
                  <a:prstClr val="black"/>
                </a:solidFill>
                <a:latin typeface="Times New Roman" panose="02020603050405020304" pitchFamily="18" charset="0"/>
                <a:cs typeface="Times New Roman" panose="02020603050405020304" pitchFamily="18" charset="0"/>
              </a:rPr>
              <a:t>[3]</a:t>
            </a:r>
            <a:endParaRPr lang="en-US" sz="2400" dirty="0" smtClean="0"/>
          </a:p>
          <a:p>
            <a:pPr marL="285750" indent="-285750">
              <a:buFont typeface="Arial" panose="020B0604020202020204" pitchFamily="34" charset="0"/>
              <a:buChar char="•"/>
            </a:pPr>
            <a:r>
              <a:rPr lang="en-US" sz="2400" dirty="0"/>
              <a:t>D</a:t>
            </a:r>
            <a:r>
              <a:rPr lang="en-US" sz="2400" dirty="0" smtClean="0"/>
              <a:t>istilled water</a:t>
            </a:r>
          </a:p>
          <a:p>
            <a:pPr marL="285750" indent="-285750">
              <a:buFont typeface="Arial" panose="020B0604020202020204" pitchFamily="34" charset="0"/>
              <a:buChar char="•"/>
            </a:pPr>
            <a:r>
              <a:rPr lang="en-US" sz="2400" dirty="0"/>
              <a:t>Bread Board, connecting wires and </a:t>
            </a:r>
            <a:r>
              <a:rPr lang="en-US" sz="2400" dirty="0" smtClean="0"/>
              <a:t>batteries</a:t>
            </a:r>
            <a:endParaRPr lang="en-US" sz="2400" dirty="0"/>
          </a:p>
        </p:txBody>
      </p:sp>
      <p:sp>
        <p:nvSpPr>
          <p:cNvPr id="8" name="TextBox 7"/>
          <p:cNvSpPr txBox="1"/>
          <p:nvPr/>
        </p:nvSpPr>
        <p:spPr>
          <a:xfrm>
            <a:off x="2133600" y="457200"/>
            <a:ext cx="6705600" cy="861774"/>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Software &amp; Hardware Requirement’s</a:t>
            </a:r>
          </a:p>
          <a:p>
            <a:r>
              <a:rPr lang="en-US" dirty="0" smtClean="0">
                <a:latin typeface="Times New Roman" panose="02020603050405020304" pitchFamily="18" charset="0"/>
                <a:cs typeface="Times New Roman" panose="02020603050405020304" pitchFamily="18" charset="0"/>
              </a:rPr>
              <a:t>                                   (to build this project)</a:t>
            </a:r>
            <a:endParaRPr lang="en-GB" sz="32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228641" y="1816946"/>
            <a:ext cx="3886200"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Hardware Requirement</a:t>
            </a:r>
            <a:endParaRPr lang="en-GB"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0831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22238"/>
          </a:xfrm>
        </p:spPr>
        <p:txBody>
          <a:bodyPr>
            <a:normAutofit/>
          </a:bodyPr>
          <a:lstStyle/>
          <a:p>
            <a:r>
              <a:rPr lang="en-US" sz="4000" dirty="0" smtClean="0"/>
              <a:t>Future Work</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3" name="TextBox 2"/>
          <p:cNvSpPr txBox="1"/>
          <p:nvPr/>
        </p:nvSpPr>
        <p:spPr>
          <a:xfrm>
            <a:off x="533400" y="1600200"/>
            <a:ext cx="7620000" cy="2308324"/>
          </a:xfrm>
          <a:prstGeom prst="rect">
            <a:avLst/>
          </a:prstGeom>
          <a:noFill/>
        </p:spPr>
        <p:txBody>
          <a:bodyPr wrap="square" rtlCol="0">
            <a:spAutoFit/>
          </a:bodyPr>
          <a:lstStyle/>
          <a:p>
            <a:r>
              <a:rPr lang="en-US" dirty="0" smtClean="0"/>
              <a:t>The future scope of our project:</a:t>
            </a:r>
          </a:p>
          <a:p>
            <a:endParaRPr lang="en-US" dirty="0" smtClean="0"/>
          </a:p>
          <a:p>
            <a:pPr marL="742950" lvl="1" indent="-285750">
              <a:buFont typeface="Arial" panose="020B0604020202020204" pitchFamily="34" charset="0"/>
              <a:buChar char="•"/>
            </a:pPr>
            <a:r>
              <a:rPr lang="en-US" dirty="0" smtClean="0"/>
              <a:t>By integrating Relay (switch) and Water </a:t>
            </a:r>
            <a:r>
              <a:rPr lang="en-US" dirty="0"/>
              <a:t>M</a:t>
            </a:r>
            <a:r>
              <a:rPr lang="en-US" dirty="0" smtClean="0"/>
              <a:t>otor in our kit, we can also automate the irrigation system in the fields.</a:t>
            </a:r>
          </a:p>
          <a:p>
            <a:pPr lvl="1"/>
            <a:r>
              <a:rPr lang="en-US" dirty="0"/>
              <a:t>	</a:t>
            </a:r>
            <a:r>
              <a:rPr lang="en-US" dirty="0" smtClean="0"/>
              <a:t>i.e. on the basis of the data of moisture content of the soil fetched by 	the soil moisture sensor, the water motor will automatically start and 	stop according to the value’s of the moisture content pre-defined by 	the farmer. </a:t>
            </a:r>
            <a:endParaRPr lang="en-US" dirty="0"/>
          </a:p>
        </p:txBody>
      </p:sp>
      <p:pic>
        <p:nvPicPr>
          <p:cNvPr id="1026" name="Picture 2" descr="Image result for field irrigation syst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908524"/>
            <a:ext cx="5100618"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2" y="286670"/>
            <a:ext cx="9119937" cy="1143000"/>
          </a:xfrm>
        </p:spPr>
        <p:txBody>
          <a:bodyPr>
            <a:noAutofit/>
          </a:bodyPr>
          <a:lstStyle/>
          <a:p>
            <a:r>
              <a:rPr lang="en-US" dirty="0" smtClean="0"/>
              <a:t>Conclusion</a:t>
            </a:r>
            <a:endParaRPr lang="en-US" dirty="0"/>
          </a:p>
        </p:txBody>
      </p:sp>
      <p:sp>
        <p:nvSpPr>
          <p:cNvPr id="3" name="Content Placeholder 2"/>
          <p:cNvSpPr>
            <a:spLocks noGrp="1"/>
          </p:cNvSpPr>
          <p:nvPr>
            <p:ph idx="1"/>
          </p:nvPr>
        </p:nvSpPr>
        <p:spPr>
          <a:xfrm>
            <a:off x="381000" y="1524000"/>
            <a:ext cx="8229600" cy="2971800"/>
          </a:xfrm>
        </p:spPr>
        <p:txBody>
          <a:bodyPr/>
          <a:lstStyle/>
          <a:p>
            <a:pPr lvl="0">
              <a:buFont typeface="Wingdings" panose="05000000000000000000" pitchFamily="2" charset="2"/>
              <a:buChar char="§"/>
            </a:pPr>
            <a:r>
              <a:rPr lang="en-IN" sz="1900" dirty="0" smtClean="0"/>
              <a:t>With the help of this application:</a:t>
            </a:r>
          </a:p>
          <a:p>
            <a:pPr lvl="0">
              <a:buFont typeface="Wingdings" panose="05000000000000000000" pitchFamily="2" charset="2"/>
              <a:buChar char="§"/>
            </a:pPr>
            <a:r>
              <a:rPr lang="en-IN" sz="1900" dirty="0" smtClean="0"/>
              <a:t>The </a:t>
            </a:r>
            <a:r>
              <a:rPr lang="en-IN" sz="1900" dirty="0"/>
              <a:t>data of current soil’s temperature, humidity, moisture, light intensity, pH will be fetched by the sensors and through IoT will be displayed to the user on his device by the application of Augmented Reality and via text message</a:t>
            </a:r>
            <a:r>
              <a:rPr lang="en-IN" sz="1900" dirty="0" smtClean="0"/>
              <a:t>.</a:t>
            </a:r>
          </a:p>
          <a:p>
            <a:pPr lvl="0">
              <a:buFont typeface="Wingdings" panose="05000000000000000000" pitchFamily="2" charset="2"/>
              <a:buChar char="§"/>
            </a:pPr>
            <a:r>
              <a:rPr lang="en-IN" sz="1900" dirty="0"/>
              <a:t>Crop Prediction will be made possible by analysing the content of the soil.</a:t>
            </a:r>
          </a:p>
          <a:p>
            <a:pPr lvl="0">
              <a:buFont typeface="Wingdings" panose="05000000000000000000" pitchFamily="2" charset="2"/>
              <a:buChar char="§"/>
            </a:pPr>
            <a:r>
              <a:rPr lang="en-IN" sz="1900" dirty="0"/>
              <a:t>I</a:t>
            </a:r>
            <a:r>
              <a:rPr lang="en-IN" sz="1900" dirty="0" smtClean="0"/>
              <a:t>rrigation system becomes automated.</a:t>
            </a:r>
            <a:endParaRPr lang="en-US" sz="1900" dirty="0"/>
          </a:p>
          <a:p>
            <a:pPr lvl="0">
              <a:buFont typeface="Wingdings" panose="05000000000000000000" pitchFamily="2" charset="2"/>
              <a:buChar char="§"/>
            </a:pPr>
            <a:r>
              <a:rPr lang="en-IN" sz="1900" dirty="0"/>
              <a:t>Real-Time analysis of the soil’s fertility will be achieved which will benefit the farmer’s, resulting in better yields of the crops when worked accordingly.</a:t>
            </a:r>
            <a:endParaRPr lang="en-US" sz="1900" dirty="0"/>
          </a:p>
          <a:p>
            <a:pPr lvl="0">
              <a:buFont typeface="Wingdings" panose="05000000000000000000" pitchFamily="2" charset="2"/>
              <a:buChar char="§"/>
            </a:pPr>
            <a:r>
              <a:rPr lang="en-IN" sz="1900" dirty="0"/>
              <a:t>Continuous evaluation will be possible without lab tests</a:t>
            </a:r>
            <a:r>
              <a:rPr lang="en-IN" sz="1900" dirty="0" smtClean="0"/>
              <a:t>.</a:t>
            </a:r>
            <a:endParaRPr lang="en-US" sz="1900" dirty="0"/>
          </a:p>
          <a:p>
            <a:pPr>
              <a:buFont typeface="Wingdings" panose="05000000000000000000" pitchFamily="2" charset="2"/>
              <a:buChar char="§"/>
            </a:pPr>
            <a:endParaRPr lang="en-US" sz="19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pic>
        <p:nvPicPr>
          <p:cNvPr id="6" name="Picture 5"/>
          <p:cNvPicPr>
            <a:picLocks noChangeAspect="1"/>
          </p:cNvPicPr>
          <p:nvPr/>
        </p:nvPicPr>
        <p:blipFill>
          <a:blip r:embed="rId2"/>
          <a:stretch>
            <a:fillRect/>
          </a:stretch>
        </p:blipFill>
        <p:spPr>
          <a:xfrm>
            <a:off x="4321342" y="4478751"/>
            <a:ext cx="3457951" cy="2303049"/>
          </a:xfrm>
          <a:prstGeom prst="rect">
            <a:avLst/>
          </a:prstGeom>
        </p:spPr>
      </p:pic>
      <p:pic>
        <p:nvPicPr>
          <p:cNvPr id="14338" name="Picture 2" descr="Image result for iot 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4537902"/>
            <a:ext cx="3254542" cy="216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237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b="1" dirty="0" smtClean="0"/>
              <a:t>References</a:t>
            </a:r>
            <a:endParaRPr lang="en-US" b="1" dirty="0"/>
          </a:p>
        </p:txBody>
      </p:sp>
      <p:sp>
        <p:nvSpPr>
          <p:cNvPr id="3" name="Content Placeholder 2"/>
          <p:cNvSpPr>
            <a:spLocks noGrp="1"/>
          </p:cNvSpPr>
          <p:nvPr>
            <p:ph idx="1"/>
          </p:nvPr>
        </p:nvSpPr>
        <p:spPr>
          <a:xfrm>
            <a:off x="457200" y="2057400"/>
            <a:ext cx="8229600" cy="2514600"/>
          </a:xfrm>
        </p:spPr>
        <p:txBody>
          <a:bodyPr/>
          <a:lstStyle/>
          <a:p>
            <a:pPr lvl="0">
              <a:buFont typeface="+mj-lt"/>
              <a:buAutoNum type="arabicPeriod"/>
            </a:pPr>
            <a:r>
              <a:rPr lang="en-IN" sz="1600" u="sng" dirty="0" smtClean="0">
                <a:hlinkClick r:id="rId2"/>
              </a:rPr>
              <a:t>https</a:t>
            </a:r>
            <a:r>
              <a:rPr lang="en-IN" sz="1600" u="sng" dirty="0">
                <a:hlinkClick r:id="rId2"/>
              </a:rPr>
              <a:t>://en.wikipedia.org/wiki/Soil_fertility</a:t>
            </a:r>
            <a:endParaRPr lang="en-US" sz="1600" dirty="0"/>
          </a:p>
          <a:p>
            <a:pPr lvl="0">
              <a:buFont typeface="+mj-lt"/>
              <a:buAutoNum type="arabicPeriod"/>
            </a:pPr>
            <a:r>
              <a:rPr lang="en-IN" sz="1600" u="sng" dirty="0" smtClean="0">
                <a:hlinkClick r:id="rId3"/>
              </a:rPr>
              <a:t>http</a:t>
            </a:r>
            <a:r>
              <a:rPr lang="en-IN" sz="1600" u="sng" dirty="0">
                <a:hlinkClick r:id="rId3"/>
              </a:rPr>
              <a:t>://www.cropnutrition.com/</a:t>
            </a:r>
            <a:endParaRPr lang="en-US" sz="1600" dirty="0"/>
          </a:p>
          <a:p>
            <a:pPr lvl="0">
              <a:buFont typeface="+mj-lt"/>
              <a:buAutoNum type="arabicPeriod"/>
            </a:pPr>
            <a:r>
              <a:rPr lang="en-IN" sz="1600" u="sng" dirty="0" smtClean="0">
                <a:hlinkClick r:id="rId4"/>
              </a:rPr>
              <a:t>https</a:t>
            </a:r>
            <a:r>
              <a:rPr lang="en-IN" sz="1600" u="sng" dirty="0">
                <a:hlinkClick r:id="rId4"/>
              </a:rPr>
              <a:t>://www.hunker.com/12148559/how-to-test-soil-ph-with-ph-paper</a:t>
            </a:r>
            <a:endParaRPr lang="en-US" sz="1600" dirty="0"/>
          </a:p>
          <a:p>
            <a:pPr lvl="0">
              <a:buFont typeface="+mj-lt"/>
              <a:buAutoNum type="arabicPeriod"/>
            </a:pPr>
            <a:r>
              <a:rPr lang="en-IN" sz="1600" u="sng" dirty="0" smtClean="0">
                <a:hlinkClick r:id="rId5"/>
              </a:rPr>
              <a:t>https</a:t>
            </a:r>
            <a:r>
              <a:rPr lang="en-IN" sz="1600" u="sng" dirty="0">
                <a:hlinkClick r:id="rId5"/>
              </a:rPr>
              <a:t>://www.pioneer.com/home/site/us/agronomy/library/managing-soil-pH</a:t>
            </a:r>
            <a:endParaRPr lang="en-US" sz="1600" dirty="0"/>
          </a:p>
          <a:p>
            <a:pPr lvl="0">
              <a:buFont typeface="+mj-lt"/>
              <a:buAutoNum type="arabicPeriod"/>
            </a:pPr>
            <a:r>
              <a:rPr lang="en-IN" sz="1600" u="sng" dirty="0" smtClean="0">
                <a:hlinkClick r:id="rId6"/>
              </a:rPr>
              <a:t>https</a:t>
            </a:r>
            <a:r>
              <a:rPr lang="en-IN" sz="1600" u="sng" dirty="0">
                <a:hlinkClick r:id="rId6"/>
              </a:rPr>
              <a:t>://www.particle.io/products/hardware/photon-wifi</a:t>
            </a:r>
            <a:r>
              <a:rPr lang="en-IN" sz="1600" u="sng" dirty="0" smtClean="0">
                <a:hlinkClick r:id="rId6"/>
              </a:rPr>
              <a:t>/</a:t>
            </a:r>
            <a:endParaRPr lang="en-US" sz="1600" dirty="0"/>
          </a:p>
          <a:p>
            <a:pPr>
              <a:buFont typeface="+mj-lt"/>
              <a:buAutoNum type="arabicPeriod"/>
            </a:pPr>
            <a:endParaRPr lang="en-US" sz="1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8604663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607D1C2-E102-477D-AEC8-364F47D5132E}" type="slidenum">
              <a:rPr lang="en-IN" smtClean="0">
                <a:solidFill>
                  <a:prstClr val="white"/>
                </a:solidFill>
              </a:rPr>
              <a:pPr>
                <a:defRPr/>
              </a:pPr>
              <a:t>24</a:t>
            </a:fld>
            <a:endParaRPr lang="en-IN" dirty="0">
              <a:solidFill>
                <a:prstClr val="white"/>
              </a:solidFill>
            </a:endParaRPr>
          </a:p>
        </p:txBody>
      </p:sp>
      <p:pic>
        <p:nvPicPr>
          <p:cNvPr id="3" name="Picture 2"/>
          <p:cNvPicPr>
            <a:picLocks noChangeAspect="1"/>
          </p:cNvPicPr>
          <p:nvPr/>
        </p:nvPicPr>
        <p:blipFill rotWithShape="1">
          <a:blip r:embed="rId2"/>
          <a:srcRect b="6373"/>
          <a:stretch/>
        </p:blipFill>
        <p:spPr>
          <a:xfrm>
            <a:off x="1295400" y="1187638"/>
            <a:ext cx="6864026" cy="4824976"/>
          </a:xfrm>
          <a:prstGeom prst="rect">
            <a:avLst/>
          </a:prstGeom>
          <a:ln>
            <a:noFill/>
          </a:ln>
          <a:effectLst>
            <a:softEdge rad="112500"/>
          </a:effectLst>
        </p:spPr>
      </p:pic>
    </p:spTree>
    <p:extLst>
      <p:ext uri="{BB962C8B-B14F-4D97-AF65-F5344CB8AC3E}">
        <p14:creationId xmlns:p14="http://schemas.microsoft.com/office/powerpoint/2010/main" val="188337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b="1" dirty="0" smtClean="0"/>
              <a:t>Abstract</a:t>
            </a:r>
            <a:endParaRPr lang="en-US" b="1" dirty="0"/>
          </a:p>
        </p:txBody>
      </p:sp>
      <p:sp>
        <p:nvSpPr>
          <p:cNvPr id="3" name="Content Placeholder 2"/>
          <p:cNvSpPr>
            <a:spLocks noGrp="1"/>
          </p:cNvSpPr>
          <p:nvPr>
            <p:ph idx="1"/>
          </p:nvPr>
        </p:nvSpPr>
        <p:spPr>
          <a:xfrm>
            <a:off x="457200" y="1828800"/>
            <a:ext cx="8229600" cy="4525963"/>
          </a:xfrm>
        </p:spPr>
        <p:txBody>
          <a:bodyPr/>
          <a:lstStyle/>
          <a:p>
            <a:pPr>
              <a:buFont typeface="Wingdings" panose="05000000000000000000" pitchFamily="2" charset="2"/>
              <a:buChar char="§"/>
            </a:pPr>
            <a:r>
              <a:rPr lang="en-US" sz="2000" dirty="0"/>
              <a:t>With evolution in technology various agricultural practices have shifted from traditional techniques to automated </a:t>
            </a:r>
            <a:r>
              <a:rPr lang="en-US" sz="2000" dirty="0" smtClean="0"/>
              <a:t>techniques.</a:t>
            </a:r>
          </a:p>
          <a:p>
            <a:pPr>
              <a:buFont typeface="Wingdings" panose="05000000000000000000" pitchFamily="2" charset="2"/>
              <a:buChar char="§"/>
            </a:pPr>
            <a:r>
              <a:rPr lang="en-IN" sz="2000" dirty="0"/>
              <a:t>One of the most important parameter in farming is soil fertility, i.e. ratio in which various nutrients and parameters essential for crops are present in the soil</a:t>
            </a:r>
            <a:r>
              <a:rPr lang="en-IN" sz="2000" dirty="0" smtClean="0"/>
              <a:t>.</a:t>
            </a:r>
            <a:r>
              <a:rPr lang="en-IN" sz="1200" dirty="0" smtClean="0"/>
              <a:t>[1]</a:t>
            </a:r>
            <a:r>
              <a:rPr lang="en-IN" sz="2000" dirty="0" smtClean="0"/>
              <a:t> </a:t>
            </a:r>
          </a:p>
          <a:p>
            <a:pPr>
              <a:buFont typeface="Wingdings" panose="05000000000000000000" pitchFamily="2" charset="2"/>
              <a:buChar char="§"/>
            </a:pPr>
            <a:r>
              <a:rPr lang="en-IN" sz="2000" dirty="0"/>
              <a:t>In the proposed system we will determine </a:t>
            </a:r>
            <a:endParaRPr lang="en-US" sz="2000" dirty="0"/>
          </a:p>
          <a:p>
            <a:pPr lvl="1">
              <a:buFont typeface="Wingdings" panose="05000000000000000000" pitchFamily="2" charset="2"/>
              <a:buChar char="ü"/>
            </a:pPr>
            <a:r>
              <a:rPr lang="en-US" sz="2000" dirty="0"/>
              <a:t>	the average percentage of basic soil’s N, P and K content</a:t>
            </a:r>
            <a:r>
              <a:rPr lang="en-US" sz="2000" dirty="0" smtClean="0"/>
              <a:t>,</a:t>
            </a:r>
          </a:p>
          <a:p>
            <a:pPr lvl="1">
              <a:buFont typeface="Wingdings" panose="05000000000000000000" pitchFamily="2" charset="2"/>
              <a:buChar char="ü"/>
            </a:pPr>
            <a:r>
              <a:rPr lang="en-US" sz="2000" dirty="0" smtClean="0"/>
              <a:t>   pH value,</a:t>
            </a:r>
            <a:r>
              <a:rPr lang="en-IN" sz="1200" dirty="0">
                <a:solidFill>
                  <a:prstClr val="black"/>
                </a:solidFill>
              </a:rPr>
              <a:t> </a:t>
            </a:r>
            <a:r>
              <a:rPr lang="en-IN" sz="1200" dirty="0" smtClean="0">
                <a:solidFill>
                  <a:prstClr val="black"/>
                </a:solidFill>
              </a:rPr>
              <a:t>[4]</a:t>
            </a:r>
            <a:endParaRPr lang="en-US" sz="2000" dirty="0"/>
          </a:p>
          <a:p>
            <a:pPr lvl="1">
              <a:buFont typeface="Wingdings" panose="05000000000000000000" pitchFamily="2" charset="2"/>
              <a:buChar char="ü"/>
            </a:pPr>
            <a:r>
              <a:rPr lang="en-US" sz="2000" dirty="0"/>
              <a:t>	temperature,</a:t>
            </a:r>
          </a:p>
          <a:p>
            <a:pPr lvl="1">
              <a:buFont typeface="Wingdings" panose="05000000000000000000" pitchFamily="2" charset="2"/>
              <a:buChar char="ü"/>
            </a:pPr>
            <a:r>
              <a:rPr lang="en-US" sz="2000" dirty="0"/>
              <a:t>	</a:t>
            </a:r>
            <a:r>
              <a:rPr lang="en-US" sz="2000" dirty="0" smtClean="0"/>
              <a:t>humidity</a:t>
            </a:r>
            <a:r>
              <a:rPr lang="en-US" sz="2000" dirty="0"/>
              <a:t>,</a:t>
            </a:r>
          </a:p>
          <a:p>
            <a:pPr lvl="1">
              <a:buFont typeface="Wingdings" panose="05000000000000000000" pitchFamily="2" charset="2"/>
              <a:buChar char="ü"/>
            </a:pPr>
            <a:r>
              <a:rPr lang="en-US" sz="2000" dirty="0"/>
              <a:t>	moisture and </a:t>
            </a:r>
          </a:p>
          <a:p>
            <a:pPr lvl="1">
              <a:buFont typeface="Wingdings" panose="05000000000000000000" pitchFamily="2" charset="2"/>
              <a:buChar char="ü"/>
            </a:pPr>
            <a:r>
              <a:rPr lang="en-US" sz="2000" dirty="0"/>
              <a:t>	light intensity.</a:t>
            </a:r>
          </a:p>
          <a:p>
            <a:pPr>
              <a:buFont typeface="Wingdings" panose="05000000000000000000" pitchFamily="2" charset="2"/>
              <a:buChar char="§"/>
            </a:pP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4267200"/>
            <a:ext cx="3505200" cy="2332551"/>
          </a:xfrm>
          <a:prstGeom prst="rect">
            <a:avLst/>
          </a:prstGeom>
          <a:ln>
            <a:noFill/>
          </a:ln>
          <a:effectLst>
            <a:softEdge rad="112500"/>
          </a:effectLst>
        </p:spPr>
      </p:pic>
    </p:spTree>
    <p:extLst>
      <p:ext uri="{BB962C8B-B14F-4D97-AF65-F5344CB8AC3E}">
        <p14:creationId xmlns:p14="http://schemas.microsoft.com/office/powerpoint/2010/main" val="12243690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anaging the nutrient requirement of pla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4039550"/>
            <a:ext cx="5829300" cy="28184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274638"/>
            <a:ext cx="9144000" cy="1143000"/>
          </a:xfrm>
        </p:spPr>
        <p:txBody>
          <a:bodyPr>
            <a:normAutofit/>
          </a:bodyPr>
          <a:lstStyle/>
          <a:p>
            <a:r>
              <a:rPr lang="en-US" sz="3200" b="1" dirty="0" smtClean="0"/>
              <a:t>Introduction</a:t>
            </a:r>
            <a:endParaRPr lang="en-US" sz="3200"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IN" sz="2000" dirty="0"/>
              <a:t>For many years soil analysis has been used as an aid for assessing soil fertility and plant nutrient management</a:t>
            </a:r>
            <a:r>
              <a:rPr lang="en-IN" sz="2000" dirty="0" smtClean="0"/>
              <a:t>.</a:t>
            </a:r>
          </a:p>
          <a:p>
            <a:pPr>
              <a:buFont typeface="Wingdings" panose="05000000000000000000" pitchFamily="2" charset="2"/>
              <a:buChar char="§"/>
            </a:pPr>
            <a:r>
              <a:rPr lang="en-US" sz="2000" dirty="0"/>
              <a:t>The 3 important steps in managing the nutrient requirement of plants is:</a:t>
            </a:r>
          </a:p>
          <a:p>
            <a:pPr lvl="1">
              <a:buFont typeface="Wingdings" panose="05000000000000000000" pitchFamily="2" charset="2"/>
              <a:buChar char="ü"/>
            </a:pPr>
            <a:r>
              <a:rPr lang="en-US" sz="2000" dirty="0" smtClean="0"/>
              <a:t>	Soil </a:t>
            </a:r>
            <a:r>
              <a:rPr lang="en-US" sz="2000" dirty="0"/>
              <a:t>sampling and analysis. </a:t>
            </a:r>
          </a:p>
          <a:p>
            <a:pPr lvl="1">
              <a:buFont typeface="Wingdings" panose="05000000000000000000" pitchFamily="2" charset="2"/>
              <a:buChar char="ü"/>
            </a:pPr>
            <a:r>
              <a:rPr lang="en-US" sz="2000" dirty="0"/>
              <a:t>	Interpretation of analytical data.</a:t>
            </a:r>
          </a:p>
          <a:p>
            <a:pPr lvl="1">
              <a:buFont typeface="Wingdings" panose="05000000000000000000" pitchFamily="2" charset="2"/>
              <a:buChar char="ü"/>
            </a:pPr>
            <a:r>
              <a:rPr lang="en-US" sz="2000" dirty="0"/>
              <a:t>	Recommendation for nutrient addition as fertilizer or manure to </a:t>
            </a:r>
            <a:r>
              <a:rPr lang="en-US" sz="2000" dirty="0" smtClean="0"/>
              <a:t>             	optimize </a:t>
            </a:r>
            <a:r>
              <a:rPr lang="en-US" sz="2000" dirty="0"/>
              <a:t>crop yields</a:t>
            </a:r>
            <a:r>
              <a:rPr lang="en-US" sz="2000" dirty="0" smtClean="0"/>
              <a:t>.</a:t>
            </a:r>
            <a:r>
              <a:rPr lang="en-IN" sz="1200" dirty="0">
                <a:solidFill>
                  <a:prstClr val="black"/>
                </a:solidFill>
              </a:rPr>
              <a:t> </a:t>
            </a:r>
            <a:r>
              <a:rPr lang="en-IN" sz="1200" dirty="0" smtClean="0">
                <a:solidFill>
                  <a:prstClr val="black"/>
                </a:solidFill>
              </a:rPr>
              <a:t>[2]</a:t>
            </a:r>
            <a:r>
              <a:rPr lang="en-US" sz="2000" dirty="0"/>
              <a:t>	</a:t>
            </a:r>
          </a:p>
          <a:p>
            <a:pPr>
              <a:buFont typeface="Wingdings" panose="05000000000000000000" pitchFamily="2" charset="2"/>
              <a:buChar char="§"/>
            </a:pP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585064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b="1" dirty="0" smtClean="0"/>
              <a:t>Literature </a:t>
            </a:r>
            <a:r>
              <a:rPr lang="en-US" dirty="0" smtClean="0"/>
              <a:t>Review</a:t>
            </a:r>
            <a:endParaRPr lang="en-US" b="1" dirty="0"/>
          </a:p>
        </p:txBody>
      </p:sp>
      <p:sp>
        <p:nvSpPr>
          <p:cNvPr id="3" name="Content Placeholder 2"/>
          <p:cNvSpPr>
            <a:spLocks noGrp="1"/>
          </p:cNvSpPr>
          <p:nvPr>
            <p:ph idx="1"/>
          </p:nvPr>
        </p:nvSpPr>
        <p:spPr>
          <a:xfrm>
            <a:off x="457200" y="1225069"/>
            <a:ext cx="8229600" cy="2895600"/>
          </a:xfrm>
        </p:spPr>
        <p:txBody>
          <a:bodyPr/>
          <a:lstStyle/>
          <a:p>
            <a:pPr>
              <a:buFont typeface="Wingdings" panose="05000000000000000000" pitchFamily="2" charset="2"/>
              <a:buChar char="§"/>
            </a:pPr>
            <a:r>
              <a:rPr lang="en-US" sz="2000" dirty="0" smtClean="0">
                <a:solidFill>
                  <a:schemeClr val="bg1"/>
                </a:solidFill>
              </a:rPr>
              <a:t>Use-case diagram,</a:t>
            </a:r>
          </a:p>
          <a:p>
            <a:pPr>
              <a:buFont typeface="Wingdings" panose="05000000000000000000" pitchFamily="2" charset="2"/>
              <a:buChar char="§"/>
            </a:pPr>
            <a:r>
              <a:rPr lang="en-IN" sz="2000" dirty="0"/>
              <a:t>Low fertility of soils is the major constraint to achieving high productivity goals. Soil should have to be rich in nutrients basically </a:t>
            </a:r>
            <a:r>
              <a:rPr lang="en-IN" sz="2000" dirty="0" smtClean="0"/>
              <a:t>N</a:t>
            </a:r>
            <a:r>
              <a:rPr lang="en-IN" sz="2000" dirty="0"/>
              <a:t>, P and </a:t>
            </a:r>
            <a:r>
              <a:rPr lang="en-IN" sz="2000" dirty="0" smtClean="0"/>
              <a:t>K.</a:t>
            </a:r>
            <a:endParaRPr lang="en-US" sz="2000" dirty="0" smtClean="0"/>
          </a:p>
          <a:p>
            <a:pPr>
              <a:buFont typeface="Wingdings" panose="05000000000000000000" pitchFamily="2" charset="2"/>
              <a:buChar char="§"/>
            </a:pPr>
            <a:r>
              <a:rPr lang="en-IN" sz="2000" dirty="0" smtClean="0"/>
              <a:t>According to the scholarly research,</a:t>
            </a:r>
            <a:endParaRPr lang="en-US" sz="2000" dirty="0" smtClean="0"/>
          </a:p>
          <a:p>
            <a:pPr marL="0" indent="0">
              <a:buNone/>
            </a:pPr>
            <a:r>
              <a:rPr lang="en-IN" sz="2000" dirty="0" smtClean="0"/>
              <a:t>	The </a:t>
            </a:r>
            <a:r>
              <a:rPr lang="en-IN" sz="2000" dirty="0"/>
              <a:t>term soil health is often preferred to soil quality by farmers, </a:t>
            </a:r>
            <a:r>
              <a:rPr lang="en-IN" sz="2000" dirty="0" smtClean="0"/>
              <a:t>	while scientists </a:t>
            </a:r>
            <a:r>
              <a:rPr lang="en-IN" sz="2000" dirty="0"/>
              <a:t>relate the term "soil health" to the status of </a:t>
            </a:r>
            <a:r>
              <a:rPr lang="en-IN" sz="2000" dirty="0" smtClean="0"/>
              <a:t>	various </a:t>
            </a:r>
            <a:r>
              <a:rPr lang="en-IN" sz="2000" dirty="0"/>
              <a:t>biological properties in the soil (Haberem, 1992; Romig et aI., </a:t>
            </a:r>
            <a:r>
              <a:rPr lang="en-IN" sz="2000" dirty="0" smtClean="0"/>
              <a:t>               	1995</a:t>
            </a:r>
            <a:r>
              <a:rPr lang="en-IN" sz="2000" dirty="0"/>
              <a:t>; Harris et aI. 1996</a:t>
            </a:r>
            <a:r>
              <a:rPr lang="en-IN" sz="2000" dirty="0" smtClean="0"/>
              <a:t>).</a:t>
            </a:r>
            <a:endParaRPr lang="en-US" sz="2000" dirty="0"/>
          </a:p>
          <a:p>
            <a:pPr>
              <a:buFont typeface="Wingdings" panose="05000000000000000000" pitchFamily="2" charset="2"/>
              <a:buChar char="§"/>
            </a:pPr>
            <a:endParaRPr lang="en-US" sz="20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4007296"/>
            <a:ext cx="2141747" cy="2678149"/>
          </a:xfrm>
          <a:prstGeom prst="rect">
            <a:avLst/>
          </a:prstGeom>
        </p:spPr>
      </p:pic>
      <p:pic>
        <p:nvPicPr>
          <p:cNvPr id="8194" name="Picture 2" descr="Image result for low fertility of so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098694"/>
            <a:ext cx="3886200" cy="258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966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b="1" dirty="0" smtClean="0"/>
              <a:t>Literature </a:t>
            </a:r>
            <a:r>
              <a:rPr lang="en-US" dirty="0" smtClean="0"/>
              <a:t>Review</a:t>
            </a:r>
            <a:endParaRPr lang="en-US" b="1" dirty="0"/>
          </a:p>
        </p:txBody>
      </p:sp>
      <p:sp>
        <p:nvSpPr>
          <p:cNvPr id="3" name="Content Placeholder 2"/>
          <p:cNvSpPr>
            <a:spLocks noGrp="1"/>
          </p:cNvSpPr>
          <p:nvPr>
            <p:ph idx="1"/>
          </p:nvPr>
        </p:nvSpPr>
        <p:spPr>
          <a:xfrm>
            <a:off x="469232" y="1441701"/>
            <a:ext cx="8229600" cy="2362200"/>
          </a:xfrm>
        </p:spPr>
        <p:txBody>
          <a:bodyPr/>
          <a:lstStyle/>
          <a:p>
            <a:pPr>
              <a:buFont typeface="Wingdings" panose="05000000000000000000" pitchFamily="2" charset="2"/>
              <a:buChar char="§"/>
            </a:pPr>
            <a:r>
              <a:rPr lang="en-US" sz="2000" dirty="0" smtClean="0">
                <a:solidFill>
                  <a:schemeClr val="bg1"/>
                </a:solidFill>
              </a:rPr>
              <a:t>Use-case diagram,</a:t>
            </a:r>
          </a:p>
          <a:p>
            <a:pPr>
              <a:buFont typeface="Wingdings" panose="05000000000000000000" pitchFamily="2" charset="2"/>
              <a:buChar char="§"/>
            </a:pPr>
            <a:r>
              <a:rPr lang="en-IN" sz="2000" dirty="0" smtClean="0"/>
              <a:t>Confusion </a:t>
            </a:r>
            <a:r>
              <a:rPr lang="en-IN" sz="2000" dirty="0"/>
              <a:t>over defining soil quality is often the result of not identifying major issues of concern with respond to soil function (Doran and Parkin, 1994</a:t>
            </a:r>
            <a:r>
              <a:rPr lang="en-IN" sz="2000" dirty="0" smtClean="0"/>
              <a:t>)</a:t>
            </a:r>
          </a:p>
          <a:p>
            <a:pPr>
              <a:buFont typeface="Wingdings" panose="05000000000000000000" pitchFamily="2" charset="2"/>
              <a:buChar char="§"/>
            </a:pPr>
            <a:r>
              <a:rPr lang="en-IN" sz="2000" dirty="0"/>
              <a:t>This ‘Do It Yourself ‘ kit will adopt the appropriate management practices in order to boost the fertility status.</a:t>
            </a:r>
            <a:endParaRPr lang="en-US" sz="2000" dirty="0"/>
          </a:p>
          <a:p>
            <a:pPr>
              <a:buFont typeface="Wingdings" panose="05000000000000000000" pitchFamily="2" charset="2"/>
              <a:buChar char="§"/>
            </a:pPr>
            <a:endParaRPr lang="en-US" sz="2000" dirty="0">
              <a:solidFill>
                <a:schemeClr val="bg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9218" name="Picture 2" descr="Image result for soil qu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657600"/>
            <a:ext cx="5825446" cy="298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33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Objective</a:t>
            </a:r>
            <a:endParaRPr lang="en-US" dirty="0"/>
          </a:p>
        </p:txBody>
      </p:sp>
      <p:sp>
        <p:nvSpPr>
          <p:cNvPr id="3" name="Content Placeholder 2"/>
          <p:cNvSpPr>
            <a:spLocks noGrp="1"/>
          </p:cNvSpPr>
          <p:nvPr>
            <p:ph idx="1"/>
          </p:nvPr>
        </p:nvSpPr>
        <p:spPr>
          <a:xfrm>
            <a:off x="457200" y="1600200"/>
            <a:ext cx="8229600" cy="2208435"/>
          </a:xfrm>
        </p:spPr>
        <p:txBody>
          <a:bodyPr/>
          <a:lstStyle/>
          <a:p>
            <a:pPr>
              <a:buFont typeface="Wingdings" panose="05000000000000000000" pitchFamily="2" charset="2"/>
              <a:buChar char="§"/>
            </a:pPr>
            <a:r>
              <a:rPr lang="en-IN" sz="2000" dirty="0"/>
              <a:t>The objective of proposed system is to replace the traditional farming technique of testing soil fertility by the automated soil fertility monitoring system.		</a:t>
            </a:r>
            <a:endParaRPr lang="en-US" sz="2000" dirty="0"/>
          </a:p>
          <a:p>
            <a:pPr>
              <a:buFont typeface="Wingdings" panose="05000000000000000000" pitchFamily="2" charset="2"/>
              <a:buChar char="§"/>
            </a:pPr>
            <a:r>
              <a:rPr lang="en-IN" sz="2000" dirty="0" smtClean="0"/>
              <a:t>An application which provides </a:t>
            </a:r>
            <a:r>
              <a:rPr lang="en-IN" sz="2000" dirty="0"/>
              <a:t>24*7 </a:t>
            </a:r>
            <a:r>
              <a:rPr lang="en-IN" sz="2000" dirty="0" smtClean="0"/>
              <a:t>service </a:t>
            </a:r>
            <a:r>
              <a:rPr lang="en-IN" sz="2000" dirty="0"/>
              <a:t>to </a:t>
            </a:r>
            <a:r>
              <a:rPr lang="en-IN" sz="2000" dirty="0" smtClean="0"/>
              <a:t>the farmers</a:t>
            </a:r>
            <a:r>
              <a:rPr lang="en-IN" sz="2000" dirty="0"/>
              <a:t>.</a:t>
            </a:r>
            <a:endParaRPr lang="en-US" sz="2000" dirty="0"/>
          </a:p>
          <a:p>
            <a:pPr>
              <a:buFont typeface="Wingdings" panose="05000000000000000000" pitchFamily="2" charset="2"/>
              <a:buChar char="§"/>
            </a:pPr>
            <a:r>
              <a:rPr lang="en-IN" sz="2000" dirty="0" smtClean="0"/>
              <a:t>That </a:t>
            </a:r>
            <a:r>
              <a:rPr lang="en-IN" sz="2000" dirty="0"/>
              <a:t>will help the </a:t>
            </a:r>
            <a:r>
              <a:rPr lang="en-IN" sz="2000" dirty="0" smtClean="0"/>
              <a:t>farmer’s </a:t>
            </a:r>
            <a:r>
              <a:rPr lang="en-IN" sz="2000" dirty="0"/>
              <a:t>in deciding, what crop to bow in the soil, based on </a:t>
            </a:r>
            <a:r>
              <a:rPr lang="en-IN" sz="2000" dirty="0" smtClean="0"/>
              <a:t>the </a:t>
            </a:r>
            <a:r>
              <a:rPr lang="en-IN" sz="2000" dirty="0"/>
              <a:t>nutrient/pH contents present in soil at current state. </a:t>
            </a:r>
            <a:endParaRPr lang="en-IN"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5" name="Picture 4"/>
          <p:cNvPicPr>
            <a:picLocks noChangeAspect="1"/>
          </p:cNvPicPr>
          <p:nvPr/>
        </p:nvPicPr>
        <p:blipFill>
          <a:blip r:embed="rId2"/>
          <a:stretch>
            <a:fillRect/>
          </a:stretch>
        </p:blipFill>
        <p:spPr>
          <a:xfrm>
            <a:off x="3718593" y="4032584"/>
            <a:ext cx="4648200" cy="2409602"/>
          </a:xfrm>
          <a:prstGeom prst="rect">
            <a:avLst/>
          </a:prstGeom>
        </p:spPr>
      </p:pic>
      <p:grpSp>
        <p:nvGrpSpPr>
          <p:cNvPr id="6" name="Group 5"/>
          <p:cNvGrpSpPr/>
          <p:nvPr/>
        </p:nvGrpSpPr>
        <p:grpSpPr>
          <a:xfrm>
            <a:off x="434475" y="3808635"/>
            <a:ext cx="3070725" cy="2857500"/>
            <a:chOff x="457200" y="3630723"/>
            <a:chExt cx="3070725" cy="2857500"/>
          </a:xfrm>
        </p:grpSpPr>
        <p:pic>
          <p:nvPicPr>
            <p:cNvPr id="13314" name="Picture 2" descr="Image result for soil lab te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900709"/>
              <a:ext cx="3070725" cy="231752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no sig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12" y="3630723"/>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522809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F607D1C2-E102-477D-AEC8-364F47D5132E}" type="slidenum">
              <a:rPr lang="en-IN" smtClean="0">
                <a:solidFill>
                  <a:prstClr val="white"/>
                </a:solidFill>
              </a:rPr>
              <a:pPr>
                <a:defRPr/>
              </a:pPr>
              <a:t>7</a:t>
            </a:fld>
            <a:endParaRPr lang="en-IN" dirty="0">
              <a:solidFill>
                <a:prstClr val="white"/>
              </a:solidFill>
            </a:endParaRPr>
          </a:p>
        </p:txBody>
      </p:sp>
      <p:sp>
        <p:nvSpPr>
          <p:cNvPr id="3" name="Title 2"/>
          <p:cNvSpPr txBox="1">
            <a:spLocks/>
          </p:cNvSpPr>
          <p:nvPr/>
        </p:nvSpPr>
        <p:spPr>
          <a:xfrm>
            <a:off x="0" y="609600"/>
            <a:ext cx="9144000" cy="741635"/>
          </a:xfrm>
          <a:prstGeom prst="rect">
            <a:avLst/>
          </a:prstGeom>
        </p:spPr>
        <p:txBody>
          <a:bodyPr/>
          <a:lstStyle>
            <a:lvl1pPr algn="ctr" rtl="0" eaLnBrk="0" fontAlgn="base" hangingPunct="0">
              <a:spcBef>
                <a:spcPct val="0"/>
              </a:spcBef>
              <a:spcAft>
                <a:spcPct val="0"/>
              </a:spcAft>
              <a:defRPr sz="3200" b="1" kern="1200">
                <a:solidFill>
                  <a:schemeClr val="tx1"/>
                </a:solidFill>
                <a:latin typeface="Times New Roman" panose="02020603050405020304" pitchFamily="18" charset="0"/>
                <a:ea typeface="+mj-ea"/>
                <a:cs typeface="Times New Roman" panose="02020603050405020304" pitchFamily="18" charset="0"/>
              </a:defRPr>
            </a:lvl1pPr>
            <a:lvl2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2pPr>
            <a:lvl3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3pPr>
            <a:lvl4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4pPr>
            <a:lvl5pPr algn="ctr" rtl="0" eaLnBrk="0" fontAlgn="base" hangingPunct="0">
              <a:spcBef>
                <a:spcPct val="0"/>
              </a:spcBef>
              <a:spcAft>
                <a:spcPct val="0"/>
              </a:spcAft>
              <a:defRPr sz="3200" b="1">
                <a:solidFill>
                  <a:schemeClr val="tx1"/>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smtClean="0"/>
              <a:t>Architectural Diagram</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01665"/>
            <a:ext cx="9144000" cy="4729655"/>
          </a:xfrm>
          <a:prstGeom prst="rect">
            <a:avLst/>
          </a:prstGeom>
        </p:spPr>
      </p:pic>
    </p:spTree>
    <p:extLst>
      <p:ext uri="{BB962C8B-B14F-4D97-AF65-F5344CB8AC3E}">
        <p14:creationId xmlns:p14="http://schemas.microsoft.com/office/powerpoint/2010/main" val="28565692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2"/>
          </p:nvPr>
        </p:nvSpPr>
        <p:spPr>
          <a:xfrm>
            <a:off x="6858000" y="6035675"/>
            <a:ext cx="2133600" cy="365125"/>
          </a:xfrm>
        </p:spPr>
        <p:txBody>
          <a:bodyPr/>
          <a:lstStyle/>
          <a:p>
            <a:pPr>
              <a:defRPr/>
            </a:pPr>
            <a:r>
              <a:rPr lang="en-IN" dirty="0" smtClean="0">
                <a:solidFill>
                  <a:prstClr val="white"/>
                </a:solidFill>
              </a:rPr>
              <a:t>11</a:t>
            </a:r>
            <a:endParaRPr lang="en-IN" dirty="0">
              <a:solidFill>
                <a:prstClr val="white"/>
              </a:solidFill>
            </a:endParaRPr>
          </a:p>
        </p:txBody>
      </p:sp>
      <p:pic>
        <p:nvPicPr>
          <p:cNvPr id="14" name="Picture 13"/>
          <p:cNvPicPr/>
          <p:nvPr/>
        </p:nvPicPr>
        <p:blipFill>
          <a:blip r:embed="rId2">
            <a:extLst>
              <a:ext uri="{28A0092B-C50C-407E-A947-70E740481C1C}">
                <a14:useLocalDpi xmlns:a14="http://schemas.microsoft.com/office/drawing/2010/main" val="0"/>
              </a:ext>
            </a:extLst>
          </a:blip>
          <a:stretch>
            <a:fillRect/>
          </a:stretch>
        </p:blipFill>
        <p:spPr>
          <a:xfrm>
            <a:off x="2019300" y="457200"/>
            <a:ext cx="6629400" cy="6248400"/>
          </a:xfrm>
          <a:prstGeom prst="rect">
            <a:avLst/>
          </a:prstGeom>
          <a:ln>
            <a:solidFill>
              <a:sysClr val="windowText" lastClr="000000"/>
            </a:solidFill>
          </a:ln>
        </p:spPr>
      </p:pic>
      <p:sp>
        <p:nvSpPr>
          <p:cNvPr id="2" name="Title 1"/>
          <p:cNvSpPr>
            <a:spLocks noGrp="1"/>
          </p:cNvSpPr>
          <p:nvPr>
            <p:ph type="title"/>
          </p:nvPr>
        </p:nvSpPr>
        <p:spPr>
          <a:xfrm>
            <a:off x="3581400" y="0"/>
            <a:ext cx="3505200" cy="533400"/>
          </a:xfrm>
        </p:spPr>
        <p:txBody>
          <a:bodyPr/>
          <a:lstStyle/>
          <a:p>
            <a:r>
              <a:rPr lang="en-US" dirty="0" smtClean="0"/>
              <a:t>ER Diagram</a:t>
            </a:r>
            <a:endParaRPr lang="en-GB" dirty="0"/>
          </a:p>
        </p:txBody>
      </p:sp>
    </p:spTree>
    <p:extLst>
      <p:ext uri="{BB962C8B-B14F-4D97-AF65-F5344CB8AC3E}">
        <p14:creationId xmlns:p14="http://schemas.microsoft.com/office/powerpoint/2010/main" val="123346097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1544</TotalTime>
  <Words>654</Words>
  <Application>Microsoft Office PowerPoint</Application>
  <PresentationFormat>On-screen Show (4:3)</PresentationFormat>
  <Paragraphs>150</Paragraphs>
  <Slides>25</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25</vt:i4>
      </vt:variant>
    </vt:vector>
  </HeadingPairs>
  <TitlesOfParts>
    <vt:vector size="34" baseType="lpstr">
      <vt:lpstr>MS PGothic</vt:lpstr>
      <vt:lpstr>Arial</vt:lpstr>
      <vt:lpstr>Calibri</vt:lpstr>
      <vt:lpstr>Times New Roman</vt:lpstr>
      <vt:lpstr>Verdana</vt:lpstr>
      <vt:lpstr>Wingdings</vt:lpstr>
      <vt:lpstr>1_Office Theme</vt:lpstr>
      <vt:lpstr>2_Office Theme</vt:lpstr>
      <vt:lpstr>3_Office Theme</vt:lpstr>
      <vt:lpstr>PowerPoint Presentation</vt:lpstr>
      <vt:lpstr>Table of Content</vt:lpstr>
      <vt:lpstr>Abstract</vt:lpstr>
      <vt:lpstr>Introduction</vt:lpstr>
      <vt:lpstr>Literature Review</vt:lpstr>
      <vt:lpstr>Literature Review</vt:lpstr>
      <vt:lpstr>Objective</vt:lpstr>
      <vt:lpstr>PowerPoint Presentation</vt:lpstr>
      <vt:lpstr>ER Diagram</vt:lpstr>
      <vt:lpstr>Use Case Diagram</vt:lpstr>
      <vt:lpstr>Activity Diagram</vt:lpstr>
      <vt:lpstr>Activity Diagram</vt:lpstr>
      <vt:lpstr>Activity Diagram</vt:lpstr>
      <vt:lpstr>Activity Diagram</vt:lpstr>
      <vt:lpstr>Activity Diagram</vt:lpstr>
      <vt:lpstr>  Sequence Diagram  </vt:lpstr>
      <vt:lpstr>  Sequence Diagram  </vt:lpstr>
      <vt:lpstr>  Sequence Diagram  </vt:lpstr>
      <vt:lpstr>  Sequence Diagram  </vt:lpstr>
      <vt:lpstr>  Sequence Diagram  </vt:lpstr>
      <vt:lpstr>PowerPoint Presentation</vt:lpstr>
      <vt:lpstr>Future Work</vt:lpstr>
      <vt:lpstr>Conclusion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User</dc:creator>
  <cp:lastModifiedBy>Mradul Gupta</cp:lastModifiedBy>
  <cp:revision>136</cp:revision>
  <dcterms:created xsi:type="dcterms:W3CDTF">2006-08-16T00:00:00Z</dcterms:created>
  <dcterms:modified xsi:type="dcterms:W3CDTF">2018-04-28T04:08:15Z</dcterms:modified>
</cp:coreProperties>
</file>